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0" r:id="rId3"/>
    <p:sldId id="348" r:id="rId4"/>
    <p:sldId id="350" r:id="rId5"/>
    <p:sldId id="351" r:id="rId6"/>
    <p:sldId id="361" r:id="rId7"/>
    <p:sldId id="363" r:id="rId8"/>
    <p:sldId id="370" r:id="rId9"/>
    <p:sldId id="372" r:id="rId10"/>
    <p:sldId id="362" r:id="rId11"/>
    <p:sldId id="364" r:id="rId12"/>
    <p:sldId id="365" r:id="rId13"/>
    <p:sldId id="366" r:id="rId14"/>
    <p:sldId id="367" r:id="rId15"/>
    <p:sldId id="368" r:id="rId16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5F5F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88393" autoAdjust="0"/>
  </p:normalViewPr>
  <p:slideViewPr>
    <p:cSldViewPr>
      <p:cViewPr varScale="1">
        <p:scale>
          <a:sx n="65" d="100"/>
          <a:sy n="6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46" y="-102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FEAB05B-BA9C-4A7A-B80D-AB00CF9D876A}" type="datetimeFigureOut">
              <a:rPr lang="it-IT"/>
              <a:pPr>
                <a:defRPr/>
              </a:pPr>
              <a:t>28/04/2016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C1B307-B870-4662-AE68-3F423FF244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24861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EB2346F4-9EBC-41D6-BED9-A4F0A54C52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16995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35EE-E71D-4730-A199-13028284F495}" type="slidenum">
              <a:rPr lang="it-IT" smtClean="0">
                <a:cs typeface="Arial" charset="0"/>
              </a:rPr>
              <a:pPr/>
              <a:t>1</a:t>
            </a:fld>
            <a:endParaRPr lang="it-IT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670CA5-D202-4C0B-BB56-620D137F0DE8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957523-2CBF-4FB6-B84F-AA8FCA8788E3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78A1DB-32CA-4E17-B85E-6D8BD03F3F8C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 b="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 b="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 b="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389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89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8765D-8C1A-4B29-9C2C-F507EFFD79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E0E07-553E-4E51-8FCB-AE2CF66119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EB9FE-6B6F-40AF-88D1-CF19F04957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 b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7EC0A6-C0E3-4F06-8152-E5030269D0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8B04C-DA2D-4687-809B-1D8DF4F493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51E14-09A4-48DA-9AAD-47CD858EAF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5EB39-FE30-41DE-A52A-6EACFD1A7D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71F96-3055-450B-9620-A91D168E02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1F515-0A72-4DA6-8014-8EC84EFEE0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70186-8D5A-42E3-84DB-A26D29FC1E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14DF0-2088-4FB9-BC02-7444F74669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7D649087-4BDC-4255-A7AC-35E27BB422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 b="0">
                <a:latin typeface="Times New Roman" pitchFamily="18" charset="0"/>
                <a:cs typeface="+mn-cs"/>
              </a:endParaRP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 b="0">
                <a:latin typeface="Times New Roman" pitchFamily="18" charset="0"/>
                <a:cs typeface="+mn-cs"/>
              </a:endParaRP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1800" b="0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1800" b="0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1800" b="0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1800" b="0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 b="0">
                <a:latin typeface="Times New Roman" pitchFamily="18" charset="0"/>
                <a:cs typeface="+mn-cs"/>
              </a:endParaRP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1800" b="0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1800" b="0">
                <a:solidFill>
                  <a:schemeClr val="accent2"/>
                </a:solidFill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89" r:id="rId3"/>
    <p:sldLayoutId id="2147483688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5F5F5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5F5F5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5F5F5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5F5F5F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5F5F5F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5F5F5F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5F5F5F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5F5F5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400">
          <a:solidFill>
            <a:srgbClr val="5F5F5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rgbClr val="5F5F5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rgbClr val="5F5F5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rgbClr val="5F5F5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rgbClr val="5F5F5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rgbClr val="5F5F5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rgbClr val="5F5F5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rgbClr val="5F5F5F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8875" y="1844675"/>
            <a:ext cx="6715125" cy="2209800"/>
          </a:xfrm>
        </p:spPr>
        <p:txBody>
          <a:bodyPr/>
          <a:lstStyle/>
          <a:p>
            <a:pPr algn="just" eaLnBrk="1" hangingPunct="1">
              <a:defRPr/>
            </a:pPr>
            <a:r>
              <a:rPr lang="it-IT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Policies</a:t>
            </a:r>
            <a:r>
              <a:rPr lang="it-IT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</a:t>
            </a:r>
            <a:r>
              <a:rPr lang="it-IT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climate</a:t>
            </a:r>
            <a:r>
              <a:rPr lang="it-IT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</a:t>
            </a:r>
            <a:r>
              <a:rPr lang="it-IT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mitigation</a:t>
            </a:r>
            <a:r>
              <a:rPr lang="it-IT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state of the art of </a:t>
            </a:r>
            <a:r>
              <a:rPr lang="it-IT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energy</a:t>
            </a:r>
            <a:r>
              <a:rPr lang="it-IT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efficiency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it-IT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</a:t>
            </a:r>
            <a:r>
              <a:rPr lang="it-IT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Italy</a:t>
            </a:r>
            <a:endParaRPr lang="it-IT" sz="2400" b="1" dirty="0" smtClean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62" name="Rectangle 3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2987675" y="4494213"/>
            <a:ext cx="5903913" cy="1166812"/>
          </a:xfrm>
        </p:spPr>
        <p:txBody>
          <a:bodyPr/>
          <a:lstStyle/>
          <a:p>
            <a:pPr eaLnBrk="1" hangingPunct="1"/>
            <a:r>
              <a:rPr lang="it-IT" sz="2100" b="1" dirty="0" smtClean="0"/>
              <a:t>IPA </a:t>
            </a:r>
            <a:r>
              <a:rPr lang="it-IT" sz="2100" b="1" dirty="0" err="1" smtClean="0"/>
              <a:t>Study</a:t>
            </a:r>
            <a:r>
              <a:rPr lang="it-IT" sz="2100" b="1" dirty="0" smtClean="0"/>
              <a:t> Tour – </a:t>
            </a:r>
            <a:r>
              <a:rPr lang="it-IT" sz="2100" b="1" dirty="0" err="1" smtClean="0"/>
              <a:t>Turkey</a:t>
            </a:r>
            <a:endParaRPr lang="it-IT" sz="2100" b="1" dirty="0" smtClean="0"/>
          </a:p>
          <a:p>
            <a:pPr eaLnBrk="1" hangingPunct="1"/>
            <a:r>
              <a:rPr lang="it-IT" sz="2100" b="1" dirty="0" smtClean="0"/>
              <a:t>Memo, 28 </a:t>
            </a:r>
            <a:r>
              <a:rPr lang="it-IT" sz="2100" b="1" dirty="0" err="1" smtClean="0"/>
              <a:t>April</a:t>
            </a:r>
            <a:r>
              <a:rPr lang="it-IT" sz="2100" b="1" dirty="0" smtClean="0"/>
              <a:t>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223962"/>
          </a:xfrm>
        </p:spPr>
        <p:txBody>
          <a:bodyPr/>
          <a:lstStyle/>
          <a:p>
            <a:r>
              <a:rPr lang="it-IT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Focus on </a:t>
            </a:r>
            <a:r>
              <a:rPr lang="it-IT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buildings</a:t>
            </a:r>
            <a:r>
              <a:rPr lang="it-IT" b="1" dirty="0">
                <a:solidFill>
                  <a:srgbClr val="336600"/>
                </a:solidFill>
                <a:latin typeface="Arial" charset="0"/>
                <a:cs typeface="Arial" charset="0"/>
              </a:rPr>
              <a:t>.</a:t>
            </a:r>
            <a:r>
              <a:rPr lang="it-IT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/>
            </a:r>
            <a:br>
              <a:rPr lang="it-IT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</a:br>
            <a:r>
              <a:rPr lang="it-IT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Main</a:t>
            </a:r>
            <a:r>
              <a:rPr lang="it-IT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r>
              <a:rPr lang="it-IT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tools</a:t>
            </a:r>
            <a:r>
              <a:rPr lang="it-IT" b="1" dirty="0">
                <a:solidFill>
                  <a:srgbClr val="336600"/>
                </a:solidFill>
                <a:latin typeface="Arial" charset="0"/>
                <a:cs typeface="Arial" charset="0"/>
              </a:rPr>
              <a:t>:</a:t>
            </a:r>
            <a:endParaRPr lang="it-IT" b="1" dirty="0" smtClean="0">
              <a:solidFill>
                <a:srgbClr val="3366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6289E-B8D9-4908-A318-486C433C008A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lnSpc>
                <a:spcPct val="120000"/>
              </a:lnSpc>
              <a:spcBef>
                <a:spcPts val="600"/>
              </a:spcBef>
              <a:buSzTx/>
              <a:defRPr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Higher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standards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and more tight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legislation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marL="355600" indent="-355600">
              <a:lnSpc>
                <a:spcPct val="120000"/>
              </a:lnSpc>
              <a:spcBef>
                <a:spcPts val="600"/>
              </a:spcBef>
              <a:buSzTx/>
              <a:defRPr/>
            </a:pP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marL="355600" indent="-355600">
              <a:lnSpc>
                <a:spcPct val="120000"/>
              </a:lnSpc>
              <a:spcBef>
                <a:spcPts val="600"/>
              </a:spcBef>
              <a:buSzTx/>
              <a:defRPr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2. Fiscal benefits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SzTx/>
              <a:buNone/>
              <a:defRPr/>
            </a:pP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marL="355600" indent="-355600">
              <a:lnSpc>
                <a:spcPct val="120000"/>
              </a:lnSpc>
              <a:spcBef>
                <a:spcPts val="600"/>
              </a:spcBef>
              <a:buSzTx/>
              <a:defRPr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3. New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incentives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for the Public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Administation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(PA):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SzTx/>
              <a:buNone/>
              <a:defRPr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	3/a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Heating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sz="2000" dirty="0" err="1">
                <a:latin typeface="Arial" pitchFamily="34" charset="0"/>
                <a:cs typeface="Arial" pitchFamily="34" charset="0"/>
              </a:rPr>
              <a:t>C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ooling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upport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cheme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(Conto Termico)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SzTx/>
              <a:buNone/>
              <a:defRPr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	3/b.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Programme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it-IT" sz="2000" dirty="0" err="1">
                <a:latin typeface="Arial" pitchFamily="34" charset="0"/>
                <a:cs typeface="Arial" pitchFamily="34" charset="0"/>
              </a:rPr>
              <a:t>R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equalifing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uildings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owned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by the Central 	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Government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SzTx/>
              <a:buNone/>
              <a:defRPr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	3/c. Kyoto Fund</a:t>
            </a:r>
          </a:p>
          <a:p>
            <a:pPr marL="355600" indent="-355600">
              <a:lnSpc>
                <a:spcPct val="120000"/>
              </a:lnSpc>
              <a:spcBef>
                <a:spcPts val="600"/>
              </a:spcBef>
              <a:buSzTx/>
              <a:defRPr/>
            </a:pP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marL="355600" indent="-355600">
              <a:lnSpc>
                <a:spcPct val="120000"/>
              </a:lnSpc>
              <a:spcBef>
                <a:spcPts val="600"/>
              </a:spcBef>
              <a:buSzTx/>
              <a:defRPr/>
            </a:pP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223962"/>
          </a:xfrm>
        </p:spPr>
        <p:txBody>
          <a:bodyPr/>
          <a:lstStyle/>
          <a:p>
            <a:r>
              <a:rPr lang="it-IT" sz="24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1. Legislative </a:t>
            </a:r>
            <a:r>
              <a:rPr lang="it-IT" sz="2400" b="1" dirty="0" err="1" smtClean="0">
                <a:solidFill>
                  <a:schemeClr val="bg2"/>
                </a:solidFill>
                <a:latin typeface="Arial" charset="0"/>
                <a:cs typeface="Arial" charset="0"/>
              </a:rPr>
              <a:t>standards</a:t>
            </a:r>
            <a:endParaRPr lang="it-IT" sz="1800" b="1" dirty="0" smtClean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076262-C8DB-466F-9691-1B4ACFDB6901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462264"/>
          </a:xfrm>
        </p:spPr>
        <p:txBody>
          <a:bodyPr/>
          <a:lstStyle/>
          <a:p>
            <a:pPr marL="355600" indent="-355600" algn="just" eaLnBrk="1" hangingPunct="1">
              <a:lnSpc>
                <a:spcPct val="120000"/>
              </a:lnSpc>
              <a:spcBef>
                <a:spcPts val="600"/>
              </a:spcBef>
              <a:buSzTx/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New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energy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requirements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have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been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established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for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buildings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(Law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Decree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n. 63/2013 and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Ministerial</a:t>
            </a:r>
            <a:r>
              <a:rPr lang="it-IT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Decree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of 26 giugno 2015)</a:t>
            </a:r>
          </a:p>
          <a:p>
            <a:pPr marL="755650" lvl="1" indent="-355600" algn="just" eaLnBrk="1" hangingPunct="1">
              <a:lnSpc>
                <a:spcPct val="120000"/>
              </a:lnSpc>
              <a:spcBef>
                <a:spcPts val="600"/>
              </a:spcBef>
              <a:buSzTx/>
            </a:pP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particular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from 1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january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 2021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all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newly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constructed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buildings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shall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be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identified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as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“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Near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Zero Energy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Buildings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” (NZEB):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such</a:t>
            </a:r>
            <a:r>
              <a:rPr lang="it-IT" sz="16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target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has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been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anticipated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to 31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December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2018 for new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buildings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occupied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and/or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owned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by Public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Administations</a:t>
            </a:r>
            <a:endParaRPr lang="it-IT" sz="1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755650" lvl="1" indent="-355600">
              <a:lnSpc>
                <a:spcPct val="12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Projections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</a:p>
          <a:p>
            <a:pPr marL="755650" lvl="1" indent="-355600">
              <a:lnSpc>
                <a:spcPct val="120000"/>
              </a:lnSpc>
              <a:buClr>
                <a:schemeClr val="bg2"/>
              </a:buClr>
              <a:buSzPct val="75000"/>
            </a:pP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Need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to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stenghten</a:t>
            </a:r>
            <a:r>
              <a:rPr lang="it-IT" sz="16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support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and incentive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measures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for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construction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of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NZEB</a:t>
            </a:r>
          </a:p>
          <a:p>
            <a:pPr marL="355600" indent="-355600">
              <a:lnSpc>
                <a:spcPct val="120000"/>
              </a:lnSpc>
              <a:buFont typeface="Wingdings" pitchFamily="2" charset="2"/>
              <a:buChar char="Ø"/>
            </a:pPr>
            <a:endParaRPr lang="it-IT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55600" indent="-355600">
              <a:lnSpc>
                <a:spcPct val="120000"/>
              </a:lnSpc>
              <a:buFont typeface="Wingdings" pitchFamily="2" charset="2"/>
              <a:buChar char="Ø"/>
            </a:pP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Application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of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Minimum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Environmental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Criteria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(MEC) in public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procurement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(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mandatory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with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the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Law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50/2016-Codice appalti)</a:t>
            </a:r>
          </a:p>
          <a:p>
            <a:pPr marL="755650" lvl="1" indent="-355600">
              <a:lnSpc>
                <a:spcPct val="120000"/>
              </a:lnSpc>
              <a:buFont typeface="Wingdings" pitchFamily="2" charset="2"/>
              <a:buChar char="q"/>
            </a:pP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MEC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for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sostenability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in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buildings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(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materials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water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consumption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indoor air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quality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..)</a:t>
            </a:r>
          </a:p>
          <a:p>
            <a:pPr marL="755650" lvl="1" indent="-355600">
              <a:lnSpc>
                <a:spcPct val="120000"/>
              </a:lnSpc>
              <a:buFont typeface="Wingdings" pitchFamily="2" charset="2"/>
              <a:buChar char="q"/>
            </a:pPr>
            <a:endParaRPr lang="it-IT" sz="1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55600" indent="-355600">
              <a:lnSpc>
                <a:spcPct val="120000"/>
              </a:lnSpc>
              <a:buFont typeface="Wingdings" pitchFamily="2" charset="2"/>
              <a:buChar char="q"/>
            </a:pPr>
            <a:endParaRPr lang="it-IT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55600" indent="-355600">
              <a:lnSpc>
                <a:spcPct val="120000"/>
              </a:lnSpc>
              <a:buFont typeface="Wingdings" pitchFamily="2" charset="2"/>
              <a:buChar char="q"/>
            </a:pPr>
            <a:endParaRPr lang="it-IT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755650" lvl="1" indent="-355600">
              <a:lnSpc>
                <a:spcPct val="120000"/>
              </a:lnSpc>
              <a:buClr>
                <a:schemeClr val="bg2"/>
              </a:buClr>
              <a:buSzPct val="75000"/>
              <a:buFont typeface="Wingdings" pitchFamily="2" charset="2"/>
              <a:buChar char="Ø"/>
            </a:pPr>
            <a:endParaRPr lang="it-IT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223962"/>
          </a:xfrm>
        </p:spPr>
        <p:txBody>
          <a:bodyPr/>
          <a:lstStyle/>
          <a:p>
            <a:r>
              <a:rPr lang="it-IT" sz="24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2. Fiscal benefits</a:t>
            </a:r>
            <a:endParaRPr lang="it-IT" sz="1800" b="1" dirty="0" smtClean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C643A1-39E7-49AF-8BFF-AC5AA41DE4E8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429250"/>
          </a:xfrm>
        </p:spPr>
        <p:txBody>
          <a:bodyPr/>
          <a:lstStyle/>
          <a:p>
            <a:pPr marL="355600" indent="-355600" algn="just" eaLnBrk="1" hangingPunct="1">
              <a:lnSpc>
                <a:spcPct val="120000"/>
              </a:lnSpc>
              <a:spcBef>
                <a:spcPts val="600"/>
              </a:spcBef>
              <a:buSzTx/>
              <a:buFont typeface="Wingdings" pitchFamily="2" charset="2"/>
              <a:buChar char="Ø"/>
              <a:defRPr/>
            </a:pP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Fiscal benefits for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interventions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of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energy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efficiency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have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been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disciplined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by the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Italian</a:t>
            </a:r>
            <a:r>
              <a:rPr lang="it-IT" sz="17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Financial Law for 2007.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Basically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,</a:t>
            </a:r>
            <a:r>
              <a:rPr lang="it-IT" sz="17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a share of the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the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investments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in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energy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efficiency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is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detracted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from personal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income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tax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for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individuals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or on business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income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tax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for companies (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tax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credit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is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currently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65%).</a:t>
            </a:r>
          </a:p>
          <a:p>
            <a:pPr marL="355600" indent="-355600" algn="just" eaLnBrk="1" hangingPunct="1">
              <a:lnSpc>
                <a:spcPct val="120000"/>
              </a:lnSpc>
              <a:spcBef>
                <a:spcPts val="600"/>
              </a:spcBef>
              <a:buSzTx/>
              <a:buFont typeface="Wingdings" pitchFamily="2" charset="2"/>
              <a:buChar char="Ø"/>
              <a:defRPr/>
            </a:pP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Main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interventions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covered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by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such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tax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benefits are the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following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:</a:t>
            </a:r>
          </a:p>
          <a:p>
            <a:pPr lvl="1">
              <a:defRPr/>
            </a:pP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Improvements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in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existing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building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envelopes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(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thermal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insulation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of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walls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roofs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and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floors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, windows,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installation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of solar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screens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);</a:t>
            </a:r>
          </a:p>
          <a:p>
            <a:pPr lvl="1">
              <a:defRPr/>
            </a:pP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Replacement</a:t>
            </a:r>
            <a:r>
              <a:rPr lang="it-IT" sz="17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of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existing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systems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for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winter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heating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with more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efficient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ones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(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condensing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boilers);</a:t>
            </a:r>
          </a:p>
          <a:p>
            <a:pPr lvl="1">
              <a:defRPr/>
            </a:pP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Installation of solar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panels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for hot water production.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Fiscal benefits are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considered</a:t>
            </a:r>
            <a:r>
              <a:rPr lang="it-IT" sz="17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successful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: on an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annual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basis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they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push</a:t>
            </a:r>
            <a:r>
              <a:rPr lang="it-IT" sz="17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over 3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billion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Euros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investments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Prospects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Need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differentiate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fiscal benefits in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order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promote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best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interventions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terms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energy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savings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considering</a:t>
            </a:r>
            <a:r>
              <a:rPr lang="it-IT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full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technical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life-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cycle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sz="1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interventions</a:t>
            </a:r>
            <a:r>
              <a:rPr lang="it-IT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it-IT" sz="1800" dirty="0" smtClean="0">
              <a:solidFill>
                <a:srgbClr val="3366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79971"/>
          </a:xfrm>
        </p:spPr>
        <p:txBody>
          <a:bodyPr/>
          <a:lstStyle/>
          <a:p>
            <a:r>
              <a:rPr lang="it-IT" sz="2400" b="1" dirty="0" smtClean="0">
                <a:latin typeface="Arial" charset="0"/>
                <a:cs typeface="Arial" charset="0"/>
              </a:rPr>
              <a:t>3/a. </a:t>
            </a:r>
            <a:r>
              <a:rPr lang="it-IT" sz="2400" b="1" dirty="0" err="1" smtClean="0">
                <a:latin typeface="Arial" charset="0"/>
                <a:cs typeface="Arial" charset="0"/>
              </a:rPr>
              <a:t>Incentivies</a:t>
            </a:r>
            <a:r>
              <a:rPr lang="it-IT" sz="2400" b="1" dirty="0" smtClean="0">
                <a:latin typeface="Arial" charset="0"/>
                <a:cs typeface="Arial" charset="0"/>
              </a:rPr>
              <a:t> for the PA: </a:t>
            </a:r>
            <a:r>
              <a:rPr lang="it-IT" sz="2400" b="1" dirty="0" err="1" smtClean="0">
                <a:latin typeface="Arial" charset="0"/>
                <a:cs typeface="Arial" charset="0"/>
              </a:rPr>
              <a:t>Heating</a:t>
            </a:r>
            <a:r>
              <a:rPr lang="it-IT" sz="2400" b="1" dirty="0" smtClean="0">
                <a:latin typeface="Arial" charset="0"/>
                <a:cs typeface="Arial" charset="0"/>
              </a:rPr>
              <a:t> and </a:t>
            </a:r>
            <a:r>
              <a:rPr lang="it-IT" sz="2400" b="1" dirty="0" err="1" smtClean="0">
                <a:latin typeface="Arial" charset="0"/>
                <a:cs typeface="Arial" charset="0"/>
              </a:rPr>
              <a:t>Cooling</a:t>
            </a:r>
            <a:r>
              <a:rPr lang="it-IT" sz="2400" b="1" dirty="0" smtClean="0">
                <a:latin typeface="Arial" charset="0"/>
                <a:cs typeface="Arial" charset="0"/>
              </a:rPr>
              <a:t> </a:t>
            </a:r>
            <a:r>
              <a:rPr lang="it-IT" sz="2400" b="1" dirty="0" err="1" smtClean="0">
                <a:latin typeface="Arial" charset="0"/>
                <a:cs typeface="Arial" charset="0"/>
              </a:rPr>
              <a:t>Support</a:t>
            </a:r>
            <a:r>
              <a:rPr lang="it-IT" sz="2400" b="1" dirty="0" smtClean="0">
                <a:latin typeface="Arial" charset="0"/>
                <a:cs typeface="Arial" charset="0"/>
              </a:rPr>
              <a:t> </a:t>
            </a:r>
            <a:r>
              <a:rPr lang="it-IT" sz="2400" b="1" dirty="0" err="1" smtClean="0">
                <a:latin typeface="Arial" charset="0"/>
                <a:cs typeface="Arial" charset="0"/>
              </a:rPr>
              <a:t>Scheme</a:t>
            </a:r>
            <a:r>
              <a:rPr lang="it-IT" sz="2400" b="1" dirty="0" smtClean="0">
                <a:latin typeface="Arial" charset="0"/>
                <a:cs typeface="Arial" charset="0"/>
              </a:rPr>
              <a:t> (Conto Termico)</a:t>
            </a:r>
            <a:endParaRPr lang="it-IT" sz="1800" b="1" dirty="0" smtClean="0">
              <a:solidFill>
                <a:srgbClr val="3366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4FA939-23A8-4401-81CA-74465553E94B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sp>
        <p:nvSpPr>
          <p:cNvPr id="31747" name="Segnaposto contenuto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8052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The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Heating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and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Cooling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Support</a:t>
            </a:r>
            <a:r>
              <a:rPr lang="it-IT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Scheme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supports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besides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renewable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sources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interventions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of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energy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efficiency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for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buildings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owned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by the PA.</a:t>
            </a:r>
          </a:p>
          <a:p>
            <a:pPr algn="just">
              <a:buFont typeface="Wingdings" pitchFamily="2" charset="2"/>
              <a:buChar char="Ø"/>
            </a:pP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Practically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such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support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scheme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covers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the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same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interventions</a:t>
            </a:r>
            <a:r>
              <a:rPr lang="it-IT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interested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by the fiscal benefits for private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buildings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(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condensing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boilers,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windows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thermal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insulation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 .</a:t>
            </a:r>
          </a:p>
          <a:p>
            <a:pPr algn="just">
              <a:buFont typeface="Wingdings" pitchFamily="2" charset="2"/>
              <a:buChar char="Ø"/>
            </a:pP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Such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incentive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consists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of non-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repayable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contributions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which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cover a share of the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investment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depending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on the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kind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of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intervention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adopted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The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total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expenditure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for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inteventions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regarding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energy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efficiency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of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buindings</a:t>
            </a:r>
            <a:r>
              <a:rPr lang="it-IT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owned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by the PA can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reach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 maximum of 200 </a:t>
            </a:r>
            <a:r>
              <a:rPr lang="it-IT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m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illion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Euros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per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year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Prospects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  <a:endParaRPr lang="it-IT" sz="1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The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Heating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and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Cooling</a:t>
            </a:r>
            <a:r>
              <a:rPr lang="it-IT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Support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Sheme</a:t>
            </a:r>
            <a:r>
              <a:rPr lang="it-IT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has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been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recently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revised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with the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of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simplified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access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to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such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incentive for the PA (for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instance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the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possibility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of "booking" the incentive and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increased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contribution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up to 65%)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223962"/>
          </a:xfrm>
        </p:spPr>
        <p:txBody>
          <a:bodyPr/>
          <a:lstStyle/>
          <a:p>
            <a:pPr algn="just"/>
            <a:r>
              <a:rPr lang="it-IT" sz="24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3/b. </a:t>
            </a:r>
            <a:r>
              <a:rPr lang="it-IT" sz="2400" b="1" dirty="0" err="1" smtClean="0">
                <a:solidFill>
                  <a:schemeClr val="bg2"/>
                </a:solidFill>
                <a:latin typeface="Arial" charset="0"/>
                <a:cs typeface="Arial" charset="0"/>
              </a:rPr>
              <a:t>Incentives</a:t>
            </a:r>
            <a:r>
              <a:rPr lang="it-IT" sz="24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 for the PA: the </a:t>
            </a:r>
            <a:r>
              <a:rPr lang="it-IT" sz="2400" b="1" dirty="0" err="1" smtClean="0">
                <a:solidFill>
                  <a:schemeClr val="bg2"/>
                </a:solidFill>
              </a:rPr>
              <a:t>Programme</a:t>
            </a:r>
            <a:r>
              <a:rPr lang="it-IT" sz="2400" b="1" dirty="0" smtClean="0">
                <a:solidFill>
                  <a:schemeClr val="bg2"/>
                </a:solidFill>
              </a:rPr>
              <a:t> for </a:t>
            </a:r>
            <a:r>
              <a:rPr lang="it-IT" sz="2400" b="1" dirty="0" err="1" smtClean="0">
                <a:solidFill>
                  <a:schemeClr val="bg2"/>
                </a:solidFill>
              </a:rPr>
              <a:t>Requalifing</a:t>
            </a:r>
            <a:r>
              <a:rPr lang="it-IT" sz="2400" b="1" dirty="0" smtClean="0">
                <a:solidFill>
                  <a:schemeClr val="bg2"/>
                </a:solidFill>
              </a:rPr>
              <a:t> </a:t>
            </a:r>
            <a:r>
              <a:rPr lang="it-IT" sz="2400" b="1" dirty="0" err="1">
                <a:solidFill>
                  <a:schemeClr val="bg2"/>
                </a:solidFill>
              </a:rPr>
              <a:t>Buildings</a:t>
            </a:r>
            <a:r>
              <a:rPr lang="it-IT" sz="2400" b="1" dirty="0">
                <a:solidFill>
                  <a:schemeClr val="bg2"/>
                </a:solidFill>
              </a:rPr>
              <a:t> </a:t>
            </a:r>
            <a:r>
              <a:rPr lang="it-IT" sz="2400" b="1" dirty="0" err="1">
                <a:solidFill>
                  <a:schemeClr val="bg2"/>
                </a:solidFill>
              </a:rPr>
              <a:t>owned</a:t>
            </a:r>
            <a:r>
              <a:rPr lang="it-IT" sz="2400" b="1" dirty="0">
                <a:solidFill>
                  <a:schemeClr val="bg2"/>
                </a:solidFill>
              </a:rPr>
              <a:t> by </a:t>
            </a:r>
            <a:r>
              <a:rPr lang="it-IT" sz="2400" b="1" dirty="0" smtClean="0">
                <a:solidFill>
                  <a:schemeClr val="bg2"/>
                </a:solidFill>
              </a:rPr>
              <a:t>the Central </a:t>
            </a:r>
            <a:r>
              <a:rPr lang="it-IT" sz="2400" b="1" dirty="0" err="1" smtClean="0">
                <a:solidFill>
                  <a:schemeClr val="bg2"/>
                </a:solidFill>
              </a:rPr>
              <a:t>Government</a:t>
            </a:r>
            <a:r>
              <a:rPr lang="it-IT" sz="2400" b="1" dirty="0">
                <a:solidFill>
                  <a:schemeClr val="bg2"/>
                </a:solidFill>
              </a:rPr>
              <a:t> </a:t>
            </a:r>
            <a:r>
              <a:rPr lang="it-IT" sz="2400" b="1" dirty="0" smtClean="0">
                <a:solidFill>
                  <a:schemeClr val="bg2"/>
                </a:solidFill>
              </a:rPr>
              <a:t>(CG)</a:t>
            </a:r>
            <a:endParaRPr lang="it-IT" sz="1800" b="1" dirty="0" smtClean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D4C966-BD46-46C0-83C9-EE1EBF76657B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sp>
        <p:nvSpPr>
          <p:cNvPr id="32771" name="Segnaposto contenuto 4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572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EU Directive n. 27/2012 on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energy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efficiency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establishes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that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each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year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until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2020, 3% of the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surface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covered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by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buildings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owned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by the CG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shall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be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restructured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The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total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surface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to be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requalified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amounts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to 2,5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million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square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meters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Energy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requalification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carried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out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following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 "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Programme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of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interventions</a:t>
            </a:r>
            <a:r>
              <a:rPr lang="it-IT" sz="1800" dirty="0">
                <a:solidFill>
                  <a:schemeClr val="tx1"/>
                </a:solidFill>
                <a:latin typeface="Arial" charset="0"/>
                <a:cs typeface="Arial" charset="0"/>
              </a:rPr>
              <a:t>"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yearly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defined</a:t>
            </a:r>
            <a:r>
              <a:rPr lang="it-IT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based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on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requests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brought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by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interested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PAs</a:t>
            </a:r>
            <a:r>
              <a:rPr lang="it-IT" sz="180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 2014-2015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have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been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presented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projects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for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interventions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for an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amount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of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around</a:t>
            </a:r>
            <a:r>
              <a:rPr lang="it-IT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70 </a:t>
            </a:r>
            <a:r>
              <a:rPr lang="it-IT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m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illion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Euros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The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Italian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Ministry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of Environment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contributes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with 21,5 </a:t>
            </a:r>
            <a:r>
              <a:rPr lang="it-IT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m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illion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Euros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(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deriving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from CO2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auctions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of the EU-ETS  System).</a:t>
            </a:r>
          </a:p>
          <a:p>
            <a:pPr algn="just">
              <a:buFont typeface="Wingdings" pitchFamily="2" charset="2"/>
              <a:buChar char="Ø"/>
            </a:pP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Prospects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order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to start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interventions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interministerial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decree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identifing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criteria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and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modalities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for the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implementation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of the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Programme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needs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to be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finalized</a:t>
            </a:r>
            <a:r>
              <a:rPr lang="it-IT" sz="1800" dirty="0" smtClean="0">
                <a:latin typeface="Arial" charset="0"/>
                <a:cs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223962"/>
          </a:xfrm>
        </p:spPr>
        <p:txBody>
          <a:bodyPr/>
          <a:lstStyle/>
          <a:p>
            <a:r>
              <a:rPr lang="it-IT" sz="2400" b="1" dirty="0" smtClean="0">
                <a:latin typeface="Arial" charset="0"/>
                <a:cs typeface="Arial" charset="0"/>
              </a:rPr>
              <a:t>3/c. </a:t>
            </a:r>
            <a:r>
              <a:rPr lang="it-IT" sz="2400" b="1" dirty="0" err="1" smtClean="0">
                <a:latin typeface="Arial" charset="0"/>
                <a:cs typeface="Arial" charset="0"/>
              </a:rPr>
              <a:t>Incentives</a:t>
            </a:r>
            <a:r>
              <a:rPr lang="it-IT" sz="2400" b="1" dirty="0" smtClean="0">
                <a:latin typeface="Arial" charset="0"/>
                <a:cs typeface="Arial" charset="0"/>
              </a:rPr>
              <a:t> for the PA: Kyoto </a:t>
            </a:r>
            <a:r>
              <a:rPr lang="it-IT" sz="2400" b="1" dirty="0" err="1">
                <a:latin typeface="Arial" charset="0"/>
                <a:cs typeface="Arial" charset="0"/>
              </a:rPr>
              <a:t>Rotating</a:t>
            </a:r>
            <a:r>
              <a:rPr lang="it-IT" sz="2400" b="1" dirty="0">
                <a:latin typeface="Arial" charset="0"/>
                <a:cs typeface="Arial" charset="0"/>
              </a:rPr>
              <a:t> Fund </a:t>
            </a:r>
            <a:r>
              <a:rPr lang="it-IT" sz="2400" b="1" dirty="0" smtClean="0">
                <a:latin typeface="Arial" charset="0"/>
                <a:cs typeface="Arial" charset="0"/>
              </a:rPr>
              <a:t>for Schools </a:t>
            </a:r>
            <a:endParaRPr lang="it-IT" sz="2400" b="1" dirty="0" smtClean="0">
              <a:solidFill>
                <a:srgbClr val="3366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3F9088-0622-47D2-AE1A-9D85A87A85EB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sp>
        <p:nvSpPr>
          <p:cNvPr id="33795" name="Segnaposto contenuto 4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572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The Kyoto Fund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finances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energy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requalification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of </a:t>
            </a:r>
            <a:r>
              <a:rPr lang="it-IT" sz="1800" smtClean="0">
                <a:solidFill>
                  <a:schemeClr val="tx1"/>
                </a:solidFill>
                <a:latin typeface="Arial" charset="0"/>
                <a:cs typeface="Arial" charset="0"/>
              </a:rPr>
              <a:t>schools 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with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loans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at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preferential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rate of 0,25%.</a:t>
            </a:r>
          </a:p>
          <a:p>
            <a:pPr algn="just">
              <a:buFont typeface="Wingdings" pitchFamily="2" charset="2"/>
              <a:buChar char="Ø"/>
            </a:pPr>
            <a:endParaRPr lang="it-IT" sz="1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We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have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already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launched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 first tender (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June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–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September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2015).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103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million</a:t>
            </a:r>
            <a:r>
              <a:rPr lang="it-IT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Euros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requested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n.190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applications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for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interventions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of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energy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requalification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n.400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applications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for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energy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audits.</a:t>
            </a:r>
          </a:p>
          <a:p>
            <a:pPr marL="0" indent="0" algn="just">
              <a:buNone/>
            </a:pPr>
            <a:endParaRPr lang="it-IT" sz="1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second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tender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currently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running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(open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since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April 2016) 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247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million</a:t>
            </a:r>
            <a:r>
              <a:rPr lang="it-IT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Euros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available</a:t>
            </a:r>
            <a:r>
              <a:rPr lang="it-IT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it-IT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endParaRPr lang="it-IT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endParaRPr lang="it-IT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it-IT" sz="1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it-IT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Ø"/>
            </a:pPr>
            <a:endParaRPr lang="it-IT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863600"/>
          </a:xfrm>
        </p:spPr>
        <p:txBody>
          <a:bodyPr/>
          <a:lstStyle/>
          <a:p>
            <a:r>
              <a:rPr lang="en-US" sz="30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Framework and objectives </a:t>
            </a:r>
            <a:endParaRPr lang="it-IT" sz="3000" b="1" dirty="0" smtClean="0">
              <a:solidFill>
                <a:srgbClr val="336600"/>
              </a:solidFill>
              <a:latin typeface="Arial" charset="0"/>
              <a:cs typeface="Arial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37075"/>
          </a:xfrm>
        </p:spPr>
        <p:txBody>
          <a:bodyPr/>
          <a:lstStyle/>
          <a:p>
            <a:pPr marL="355600" indent="-355600" algn="just">
              <a:lnSpc>
                <a:spcPct val="120000"/>
              </a:lnSpc>
              <a:spcBef>
                <a:spcPct val="50000"/>
              </a:spcBef>
              <a:buSzTx/>
              <a:buNone/>
            </a:pPr>
            <a:r>
              <a:rPr lang="it-IT" sz="1800" b="1" dirty="0" smtClean="0">
                <a:latin typeface="Arial" charset="0"/>
                <a:cs typeface="Arial" charset="0"/>
              </a:rPr>
              <a:t>The </a:t>
            </a:r>
            <a:r>
              <a:rPr lang="it-IT" sz="1800" b="1" dirty="0" err="1" smtClean="0">
                <a:latin typeface="Arial" charset="0"/>
                <a:cs typeface="Arial" charset="0"/>
              </a:rPr>
              <a:t>European</a:t>
            </a:r>
            <a:r>
              <a:rPr lang="it-IT" sz="1800" b="1" dirty="0" smtClean="0">
                <a:latin typeface="Arial" charset="0"/>
                <a:cs typeface="Arial" charset="0"/>
              </a:rPr>
              <a:t> </a:t>
            </a:r>
            <a:r>
              <a:rPr lang="it-IT" sz="1800" b="1" dirty="0" err="1" smtClean="0">
                <a:latin typeface="Arial" charset="0"/>
                <a:cs typeface="Arial" charset="0"/>
              </a:rPr>
              <a:t>Climate</a:t>
            </a:r>
            <a:r>
              <a:rPr lang="it-IT" sz="1800" b="1" dirty="0">
                <a:latin typeface="Arial" charset="0"/>
                <a:cs typeface="Arial" charset="0"/>
              </a:rPr>
              <a:t>-Energy </a:t>
            </a:r>
            <a:r>
              <a:rPr lang="it-IT" sz="1800" b="1" dirty="0" err="1" smtClean="0">
                <a:latin typeface="Arial" charset="0"/>
                <a:cs typeface="Arial" charset="0"/>
              </a:rPr>
              <a:t>Packages</a:t>
            </a:r>
            <a:endParaRPr lang="it-IT" sz="1800" b="1" dirty="0" smtClean="0">
              <a:latin typeface="Arial" charset="0"/>
              <a:cs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12C128-32A4-4B5D-828E-34FD98CF134F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2736070"/>
              </p:ext>
            </p:extLst>
          </p:nvPr>
        </p:nvGraphicFramePr>
        <p:xfrm>
          <a:off x="899592" y="2276872"/>
          <a:ext cx="7128792" cy="3589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1584176"/>
                <a:gridCol w="1656184"/>
              </a:tblGrid>
              <a:tr h="84609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   2020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    2030</a:t>
                      </a:r>
                    </a:p>
                    <a:p>
                      <a:endParaRPr lang="it-IT" dirty="0"/>
                    </a:p>
                  </a:txBody>
                  <a:tcPr anchor="ctr"/>
                </a:tc>
              </a:tr>
              <a:tr h="846094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  <a:r>
                        <a:rPr lang="it-I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it-I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</a:t>
                      </a:r>
                      <a:r>
                        <a:rPr lang="it-IT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-house</a:t>
                      </a:r>
                      <a:r>
                        <a:rPr lang="it-I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gas </a:t>
                      </a:r>
                      <a:r>
                        <a:rPr lang="it-IT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emissions</a:t>
                      </a:r>
                      <a:r>
                        <a:rPr lang="it-I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it-I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it-IT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compared</a:t>
                      </a:r>
                      <a:r>
                        <a:rPr lang="it-I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</a:t>
                      </a:r>
                      <a:r>
                        <a:rPr lang="it-IT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levels</a:t>
                      </a:r>
                      <a:r>
                        <a:rPr lang="it-I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1990)</a:t>
                      </a:r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</a:t>
                      </a:r>
                    </a:p>
                    <a:p>
                      <a:r>
                        <a:rPr lang="it-IT" dirty="0" smtClean="0"/>
                        <a:t>     20%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     40%</a:t>
                      </a:r>
                      <a:endParaRPr lang="it-IT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pPr algn="l"/>
                      <a:r>
                        <a:rPr lang="it-IT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</a:t>
                      </a:r>
                      <a:r>
                        <a:rPr lang="it-I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it-IT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renewable</a:t>
                      </a:r>
                      <a:r>
                        <a:rPr lang="it-I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</a:t>
                      </a:r>
                      <a:r>
                        <a:rPr lang="it-I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share (% on </a:t>
                      </a:r>
                      <a:r>
                        <a:rPr lang="it-IT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</a:t>
                      </a:r>
                      <a:r>
                        <a:rPr lang="it-I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consumption</a:t>
                      </a:r>
                      <a:r>
                        <a:rPr lang="it-I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     20%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     27%</a:t>
                      </a:r>
                      <a:endParaRPr lang="it-IT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</a:t>
                      </a:r>
                      <a:r>
                        <a:rPr lang="it-I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it-IT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</a:t>
                      </a:r>
                      <a:r>
                        <a:rPr lang="it-I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efficiency</a:t>
                      </a:r>
                      <a:endParaRPr lang="it-IT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it-I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 </a:t>
                      </a:r>
                      <a:r>
                        <a:rPr lang="it-IT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compared</a:t>
                      </a:r>
                      <a:r>
                        <a:rPr lang="it-I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"trend" </a:t>
                      </a:r>
                      <a:r>
                        <a:rPr lang="it-IT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consumptions</a:t>
                      </a:r>
                      <a:r>
                        <a:rPr lang="it-I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     20%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     27%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936625"/>
          </a:xfrm>
        </p:spPr>
        <p:txBody>
          <a:bodyPr/>
          <a:lstStyle/>
          <a:p>
            <a:r>
              <a:rPr lang="it-IT" sz="30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Italian</a:t>
            </a:r>
            <a:r>
              <a:rPr lang="it-IT" sz="30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r>
              <a:rPr lang="it-IT" sz="30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strategic</a:t>
            </a:r>
            <a:r>
              <a:rPr lang="it-IT" sz="30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r>
              <a:rPr lang="it-IT" sz="30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Documents</a:t>
            </a:r>
            <a:r>
              <a:rPr lang="it-IT" sz="30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on </a:t>
            </a:r>
            <a:r>
              <a:rPr lang="it-IT" sz="30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environment</a:t>
            </a:r>
            <a:r>
              <a:rPr lang="it-IT" sz="30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/ </a:t>
            </a:r>
            <a:r>
              <a:rPr lang="it-IT" sz="30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energy</a:t>
            </a:r>
            <a:r>
              <a:rPr lang="it-IT" sz="30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endParaRPr lang="it-IT" sz="3000" dirty="0" smtClean="0">
              <a:solidFill>
                <a:srgbClr val="336600"/>
              </a:solidFill>
              <a:latin typeface="Arial" charset="0"/>
              <a:cs typeface="Arial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511175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it-IT" sz="2000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lang="it-IT" sz="2000" dirty="0" err="1" smtClean="0">
                <a:latin typeface="Arial" charset="0"/>
                <a:cs typeface="Arial" charset="0"/>
              </a:rPr>
              <a:t>Main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documents</a:t>
            </a:r>
            <a:r>
              <a:rPr lang="it-IT" sz="2000" dirty="0" smtClean="0">
                <a:latin typeface="Arial" charset="0"/>
                <a:cs typeface="Arial" charset="0"/>
              </a:rPr>
              <a:t> are:</a:t>
            </a:r>
            <a:endParaRPr lang="it-IT" sz="1800" b="1" dirty="0" smtClean="0">
              <a:latin typeface="Arial" charset="0"/>
              <a:cs typeface="Arial" charset="0"/>
            </a:endParaRPr>
          </a:p>
          <a:p>
            <a:pPr lvl="1" algn="just" eaLnBrk="1" hangingPunct="1"/>
            <a:r>
              <a:rPr lang="it-IT" sz="1800" b="1" dirty="0" smtClean="0">
                <a:latin typeface="Arial" charset="0"/>
                <a:cs typeface="Arial" charset="0"/>
              </a:rPr>
              <a:t>National Energy </a:t>
            </a:r>
            <a:r>
              <a:rPr lang="it-IT" sz="1800" b="1" dirty="0" err="1" smtClean="0">
                <a:latin typeface="Arial" charset="0"/>
                <a:cs typeface="Arial" charset="0"/>
              </a:rPr>
              <a:t>Strategy</a:t>
            </a:r>
            <a:r>
              <a:rPr lang="it-IT" sz="1400" dirty="0" smtClean="0">
                <a:latin typeface="Arial" charset="0"/>
                <a:cs typeface="Arial" charset="0"/>
              </a:rPr>
              <a:t> (SEN </a:t>
            </a:r>
            <a:r>
              <a:rPr lang="it-IT" sz="1400" dirty="0" err="1" smtClean="0">
                <a:latin typeface="Arial" charset="0"/>
                <a:cs typeface="Arial" charset="0"/>
              </a:rPr>
              <a:t>Ministerial</a:t>
            </a:r>
            <a:r>
              <a:rPr lang="it-IT" sz="1400" dirty="0" smtClean="0">
                <a:latin typeface="Arial" charset="0"/>
                <a:cs typeface="Arial" charset="0"/>
              </a:rPr>
              <a:t> </a:t>
            </a:r>
            <a:r>
              <a:rPr lang="it-IT" sz="1400" dirty="0" err="1" smtClean="0">
                <a:latin typeface="Arial" charset="0"/>
                <a:cs typeface="Arial" charset="0"/>
              </a:rPr>
              <a:t>Decree</a:t>
            </a:r>
            <a:r>
              <a:rPr lang="it-IT" sz="1400" dirty="0" smtClean="0">
                <a:latin typeface="Arial" charset="0"/>
                <a:cs typeface="Arial" charset="0"/>
              </a:rPr>
              <a:t> of 8 marzo 2013)</a:t>
            </a:r>
          </a:p>
          <a:p>
            <a:pPr lvl="2" algn="just"/>
            <a:r>
              <a:rPr lang="it-IT" sz="1400" dirty="0" smtClean="0">
                <a:latin typeface="Arial" charset="0"/>
                <a:cs typeface="Arial" charset="0"/>
              </a:rPr>
              <a:t>Green </a:t>
            </a:r>
            <a:r>
              <a:rPr lang="it-IT" sz="1400" dirty="0" err="1" smtClean="0">
                <a:latin typeface="Arial" charset="0"/>
                <a:cs typeface="Arial" charset="0"/>
              </a:rPr>
              <a:t>policies</a:t>
            </a:r>
            <a:r>
              <a:rPr lang="it-IT" sz="1400" dirty="0" smtClean="0">
                <a:latin typeface="Arial" charset="0"/>
                <a:cs typeface="Arial" charset="0"/>
              </a:rPr>
              <a:t> are </a:t>
            </a:r>
            <a:r>
              <a:rPr lang="it-IT" sz="1400" dirty="0" err="1" smtClean="0">
                <a:latin typeface="Arial" charset="0"/>
                <a:cs typeface="Arial" charset="0"/>
              </a:rPr>
              <a:t>placed</a:t>
            </a:r>
            <a:r>
              <a:rPr lang="it-IT" sz="1400" dirty="0" smtClean="0">
                <a:latin typeface="Arial" charset="0"/>
                <a:cs typeface="Arial" charset="0"/>
              </a:rPr>
              <a:t> in a </a:t>
            </a:r>
            <a:r>
              <a:rPr lang="it-IT" sz="1400" dirty="0" err="1" smtClean="0">
                <a:latin typeface="Arial" charset="0"/>
                <a:cs typeface="Arial" charset="0"/>
              </a:rPr>
              <a:t>broader</a:t>
            </a:r>
            <a:r>
              <a:rPr lang="it-IT" sz="1400" dirty="0" smtClean="0">
                <a:latin typeface="Arial" charset="0"/>
                <a:cs typeface="Arial" charset="0"/>
              </a:rPr>
              <a:t> </a:t>
            </a:r>
            <a:r>
              <a:rPr lang="it-IT" sz="1400" dirty="0" err="1" smtClean="0">
                <a:latin typeface="Arial" charset="0"/>
                <a:cs typeface="Arial" charset="0"/>
              </a:rPr>
              <a:t>energy</a:t>
            </a:r>
            <a:r>
              <a:rPr lang="it-IT" sz="1400" dirty="0" smtClean="0">
                <a:latin typeface="Arial" charset="0"/>
                <a:cs typeface="Arial" charset="0"/>
              </a:rPr>
              <a:t> </a:t>
            </a:r>
            <a:r>
              <a:rPr lang="it-IT" sz="1400" dirty="0" err="1" smtClean="0">
                <a:latin typeface="Arial" charset="0"/>
                <a:cs typeface="Arial" charset="0"/>
              </a:rPr>
              <a:t>perspective</a:t>
            </a:r>
            <a:r>
              <a:rPr lang="it-IT" sz="1400" dirty="0" smtClean="0">
                <a:latin typeface="Arial" charset="0"/>
                <a:cs typeface="Arial" charset="0"/>
              </a:rPr>
              <a:t> and </a:t>
            </a:r>
            <a:r>
              <a:rPr lang="it-IT" sz="1400" dirty="0" err="1" smtClean="0">
                <a:latin typeface="Arial" charset="0"/>
                <a:cs typeface="Arial" charset="0"/>
              </a:rPr>
              <a:t>lines</a:t>
            </a:r>
            <a:r>
              <a:rPr lang="it-IT" sz="1400" dirty="0" smtClean="0">
                <a:latin typeface="Arial" charset="0"/>
                <a:cs typeface="Arial" charset="0"/>
              </a:rPr>
              <a:t> of </a:t>
            </a:r>
            <a:r>
              <a:rPr lang="it-IT" sz="1400" dirty="0" err="1" smtClean="0">
                <a:latin typeface="Arial" charset="0"/>
                <a:cs typeface="Arial" charset="0"/>
              </a:rPr>
              <a:t>action</a:t>
            </a:r>
            <a:r>
              <a:rPr lang="it-IT" sz="1400" dirty="0" smtClean="0">
                <a:latin typeface="Arial" charset="0"/>
                <a:cs typeface="Arial" charset="0"/>
              </a:rPr>
              <a:t> are set in the medium </a:t>
            </a:r>
            <a:r>
              <a:rPr lang="it-IT" sz="1400" dirty="0" err="1" smtClean="0">
                <a:latin typeface="Arial" charset="0"/>
                <a:cs typeface="Arial" charset="0"/>
              </a:rPr>
              <a:t>term</a:t>
            </a:r>
            <a:r>
              <a:rPr lang="it-IT" sz="1400" dirty="0" smtClean="0">
                <a:latin typeface="Arial" charset="0"/>
                <a:cs typeface="Arial" charset="0"/>
              </a:rPr>
              <a:t> (</a:t>
            </a:r>
            <a:r>
              <a:rPr lang="it-IT" sz="1400" dirty="0" err="1" smtClean="0">
                <a:latin typeface="Arial" charset="0"/>
                <a:cs typeface="Arial" charset="0"/>
              </a:rPr>
              <a:t>detailed</a:t>
            </a:r>
            <a:r>
              <a:rPr lang="it-IT" sz="1400" dirty="0" smtClean="0">
                <a:latin typeface="Arial" charset="0"/>
                <a:cs typeface="Arial" charset="0"/>
              </a:rPr>
              <a:t> scenario </a:t>
            </a:r>
            <a:r>
              <a:rPr lang="it-IT" sz="1400" dirty="0" err="1" smtClean="0">
                <a:latin typeface="Arial" charset="0"/>
                <a:cs typeface="Arial" charset="0"/>
              </a:rPr>
              <a:t>until</a:t>
            </a:r>
            <a:r>
              <a:rPr lang="it-IT" sz="1400" dirty="0" smtClean="0">
                <a:latin typeface="Arial" charset="0"/>
                <a:cs typeface="Arial" charset="0"/>
              </a:rPr>
              <a:t> 2020)</a:t>
            </a:r>
            <a:endParaRPr lang="it-IT" sz="1200" b="1" dirty="0" smtClean="0">
              <a:latin typeface="Arial" charset="0"/>
              <a:cs typeface="Arial" charset="0"/>
            </a:endParaRPr>
          </a:p>
          <a:p>
            <a:pPr lvl="2" algn="just"/>
            <a:r>
              <a:rPr lang="it-IT" sz="1400" dirty="0" smtClean="0">
                <a:latin typeface="Arial" charset="0"/>
                <a:cs typeface="Arial" charset="0"/>
              </a:rPr>
              <a:t>7 </a:t>
            </a:r>
            <a:r>
              <a:rPr lang="it-IT" sz="1400" dirty="0" err="1" smtClean="0">
                <a:latin typeface="Arial" charset="0"/>
                <a:cs typeface="Arial" charset="0"/>
              </a:rPr>
              <a:t>priorities</a:t>
            </a:r>
            <a:r>
              <a:rPr lang="it-IT" sz="1400" dirty="0" smtClean="0">
                <a:latin typeface="Arial" charset="0"/>
                <a:cs typeface="Arial" charset="0"/>
              </a:rPr>
              <a:t> of </a:t>
            </a:r>
            <a:r>
              <a:rPr lang="it-IT" sz="1400" dirty="0" err="1" smtClean="0">
                <a:latin typeface="Arial" charset="0"/>
                <a:cs typeface="Arial" charset="0"/>
              </a:rPr>
              <a:t>action</a:t>
            </a:r>
            <a:r>
              <a:rPr lang="it-IT" sz="1400" dirty="0" smtClean="0">
                <a:latin typeface="Arial" charset="0"/>
                <a:cs typeface="Arial" charset="0"/>
              </a:rPr>
              <a:t> are set to </a:t>
            </a:r>
            <a:r>
              <a:rPr lang="it-IT" sz="1400" dirty="0" err="1" smtClean="0">
                <a:latin typeface="Arial" charset="0"/>
                <a:cs typeface="Arial" charset="0"/>
              </a:rPr>
              <a:t>improve</a:t>
            </a:r>
            <a:r>
              <a:rPr lang="it-IT" sz="1400" dirty="0" smtClean="0">
                <a:latin typeface="Arial" charset="0"/>
                <a:cs typeface="Arial" charset="0"/>
              </a:rPr>
              <a:t> gas and </a:t>
            </a:r>
            <a:r>
              <a:rPr lang="it-IT" sz="1400" dirty="0" err="1" smtClean="0">
                <a:latin typeface="Arial" charset="0"/>
                <a:cs typeface="Arial" charset="0"/>
              </a:rPr>
              <a:t>electricity</a:t>
            </a:r>
            <a:r>
              <a:rPr lang="it-IT" sz="1400" dirty="0" smtClean="0">
                <a:latin typeface="Arial" charset="0"/>
                <a:cs typeface="Arial" charset="0"/>
              </a:rPr>
              <a:t> </a:t>
            </a:r>
            <a:r>
              <a:rPr lang="it-IT" sz="1400" dirty="0" err="1" smtClean="0">
                <a:latin typeface="Arial" charset="0"/>
                <a:cs typeface="Arial" charset="0"/>
              </a:rPr>
              <a:t>markets</a:t>
            </a:r>
            <a:r>
              <a:rPr lang="it-IT" sz="1400" dirty="0" smtClean="0">
                <a:latin typeface="Arial" charset="0"/>
                <a:cs typeface="Arial" charset="0"/>
              </a:rPr>
              <a:t>, </a:t>
            </a:r>
            <a:r>
              <a:rPr lang="it-IT" sz="1400" dirty="0" err="1" smtClean="0">
                <a:latin typeface="Arial" charset="0"/>
                <a:cs typeface="Arial" charset="0"/>
              </a:rPr>
              <a:t>infrastructures</a:t>
            </a:r>
            <a:r>
              <a:rPr lang="it-IT" sz="1400" dirty="0">
                <a:latin typeface="Arial" charset="0"/>
                <a:cs typeface="Arial" charset="0"/>
              </a:rPr>
              <a:t> </a:t>
            </a:r>
            <a:r>
              <a:rPr lang="it-IT" sz="1400" dirty="0" smtClean="0">
                <a:latin typeface="Arial" charset="0"/>
                <a:cs typeface="Arial" charset="0"/>
              </a:rPr>
              <a:t>and </a:t>
            </a:r>
            <a:r>
              <a:rPr lang="it-IT" sz="1400" dirty="0" err="1" smtClean="0">
                <a:latin typeface="Arial" charset="0"/>
                <a:cs typeface="Arial" charset="0"/>
              </a:rPr>
              <a:t>prices</a:t>
            </a:r>
            <a:endParaRPr lang="it-IT" sz="1400" dirty="0" smtClean="0">
              <a:latin typeface="Arial" charset="0"/>
              <a:cs typeface="Arial" charset="0"/>
            </a:endParaRPr>
          </a:p>
          <a:p>
            <a:pPr marL="914400" lvl="2" indent="0" algn="just">
              <a:buNone/>
            </a:pPr>
            <a:endParaRPr lang="it-IT" sz="1200" dirty="0" smtClean="0">
              <a:latin typeface="Arial" charset="0"/>
              <a:cs typeface="Arial" charset="0"/>
            </a:endParaRPr>
          </a:p>
          <a:p>
            <a:pPr lvl="1" algn="just" eaLnBrk="1" hangingPunct="1"/>
            <a:r>
              <a:rPr lang="it-IT" sz="1800" b="1" dirty="0" smtClean="0">
                <a:latin typeface="Arial" charset="0"/>
                <a:cs typeface="Arial" charset="0"/>
              </a:rPr>
              <a:t>CO2 </a:t>
            </a:r>
            <a:r>
              <a:rPr lang="it-IT" sz="1800" b="1" dirty="0" err="1" smtClean="0">
                <a:latin typeface="Arial" charset="0"/>
                <a:cs typeface="Arial" charset="0"/>
              </a:rPr>
              <a:t>Reduction</a:t>
            </a:r>
            <a:r>
              <a:rPr lang="it-IT" sz="1800" b="1" dirty="0" smtClean="0">
                <a:latin typeface="Arial" charset="0"/>
                <a:cs typeface="Arial" charset="0"/>
              </a:rPr>
              <a:t> Plan </a:t>
            </a:r>
            <a:r>
              <a:rPr lang="it-IT" sz="1400" dirty="0" smtClean="0">
                <a:latin typeface="Arial" charset="0"/>
                <a:cs typeface="Arial" charset="0"/>
              </a:rPr>
              <a:t>(</a:t>
            </a:r>
            <a:r>
              <a:rPr lang="it-IT" sz="1400" dirty="0" err="1" smtClean="0">
                <a:latin typeface="Arial" charset="0"/>
                <a:cs typeface="Arial" charset="0"/>
              </a:rPr>
              <a:t>approved</a:t>
            </a:r>
            <a:r>
              <a:rPr lang="it-IT" sz="1400" dirty="0" smtClean="0">
                <a:latin typeface="Arial" charset="0"/>
                <a:cs typeface="Arial" charset="0"/>
              </a:rPr>
              <a:t> by the </a:t>
            </a:r>
            <a:r>
              <a:rPr lang="it-IT" sz="1400" dirty="0" err="1" smtClean="0">
                <a:latin typeface="Arial" charset="0"/>
                <a:cs typeface="Arial" charset="0"/>
              </a:rPr>
              <a:t>Interministerial</a:t>
            </a:r>
            <a:r>
              <a:rPr lang="it-IT" sz="1400" dirty="0" smtClean="0">
                <a:latin typeface="Arial" charset="0"/>
                <a:cs typeface="Arial" charset="0"/>
              </a:rPr>
              <a:t> </a:t>
            </a:r>
            <a:r>
              <a:rPr lang="it-IT" sz="1400" dirty="0" err="1" smtClean="0">
                <a:latin typeface="Arial" charset="0"/>
                <a:cs typeface="Arial" charset="0"/>
              </a:rPr>
              <a:t>Committee</a:t>
            </a:r>
            <a:r>
              <a:rPr lang="it-IT" sz="1400" dirty="0" smtClean="0">
                <a:latin typeface="Arial" charset="0"/>
                <a:cs typeface="Arial" charset="0"/>
              </a:rPr>
              <a:t> for </a:t>
            </a:r>
            <a:r>
              <a:rPr lang="it-IT" sz="1400" dirty="0" err="1" smtClean="0">
                <a:latin typeface="Arial" charset="0"/>
                <a:cs typeface="Arial" charset="0"/>
              </a:rPr>
              <a:t>Economic</a:t>
            </a:r>
            <a:r>
              <a:rPr lang="it-IT" sz="1400" dirty="0" smtClean="0">
                <a:latin typeface="Arial" charset="0"/>
                <a:cs typeface="Arial" charset="0"/>
              </a:rPr>
              <a:t> Planning- CIPE on March 2013)</a:t>
            </a:r>
          </a:p>
          <a:p>
            <a:pPr lvl="2" algn="just"/>
            <a:r>
              <a:rPr lang="it-IT" sz="1400" dirty="0" err="1" smtClean="0">
                <a:latin typeface="Arial" charset="0"/>
                <a:cs typeface="Arial" charset="0"/>
              </a:rPr>
              <a:t>Indicates</a:t>
            </a:r>
            <a:r>
              <a:rPr lang="it-IT" sz="1400" dirty="0" smtClean="0">
                <a:latin typeface="Arial" charset="0"/>
                <a:cs typeface="Arial" charset="0"/>
              </a:rPr>
              <a:t> a complete set of </a:t>
            </a:r>
            <a:r>
              <a:rPr lang="it-IT" sz="1400" dirty="0" err="1" smtClean="0">
                <a:latin typeface="Arial" charset="0"/>
                <a:cs typeface="Arial" charset="0"/>
              </a:rPr>
              <a:t>measures</a:t>
            </a:r>
            <a:r>
              <a:rPr lang="it-IT" sz="1400" dirty="0" smtClean="0">
                <a:latin typeface="Arial" charset="0"/>
                <a:cs typeface="Arial" charset="0"/>
              </a:rPr>
              <a:t> to be </a:t>
            </a:r>
            <a:r>
              <a:rPr lang="it-IT" sz="1400" dirty="0" err="1" smtClean="0">
                <a:latin typeface="Arial" charset="0"/>
                <a:cs typeface="Arial" charset="0"/>
              </a:rPr>
              <a:t>used</a:t>
            </a:r>
            <a:r>
              <a:rPr lang="it-IT" sz="1400" dirty="0" smtClean="0">
                <a:latin typeface="Arial" charset="0"/>
                <a:cs typeface="Arial" charset="0"/>
              </a:rPr>
              <a:t> for </a:t>
            </a:r>
            <a:r>
              <a:rPr lang="it-IT" sz="1400" dirty="0" err="1" smtClean="0">
                <a:latin typeface="Arial" charset="0"/>
                <a:cs typeface="Arial" charset="0"/>
              </a:rPr>
              <a:t>decarbonization</a:t>
            </a:r>
            <a:r>
              <a:rPr lang="it-IT" sz="1400" dirty="0" smtClean="0">
                <a:latin typeface="Arial" charset="0"/>
                <a:cs typeface="Arial" charset="0"/>
              </a:rPr>
              <a:t>.</a:t>
            </a:r>
          </a:p>
          <a:p>
            <a:pPr lvl="2" algn="just"/>
            <a:r>
              <a:rPr lang="en-US" sz="1400" dirty="0" smtClean="0">
                <a:latin typeface="Arial" charset="0"/>
                <a:cs typeface="Arial" charset="0"/>
              </a:rPr>
              <a:t>It is a document to be matched with the SEN</a:t>
            </a:r>
            <a:endParaRPr lang="it-IT" sz="1400" dirty="0" smtClean="0">
              <a:latin typeface="Arial" charset="0"/>
              <a:cs typeface="Arial" charset="0"/>
            </a:endParaRPr>
          </a:p>
          <a:p>
            <a:pPr lvl="1" algn="just" eaLnBrk="1" hangingPunct="1"/>
            <a:endParaRPr lang="it-IT" sz="1800" b="1" dirty="0" smtClean="0">
              <a:latin typeface="Arial" charset="0"/>
              <a:cs typeface="Arial" charset="0"/>
            </a:endParaRPr>
          </a:p>
          <a:p>
            <a:pPr lvl="1" algn="just" eaLnBrk="1" hangingPunct="1"/>
            <a:r>
              <a:rPr lang="it-IT" sz="1800" b="1" dirty="0" err="1" smtClean="0">
                <a:latin typeface="Arial" charset="0"/>
                <a:cs typeface="Arial" charset="0"/>
              </a:rPr>
              <a:t>Next</a:t>
            </a:r>
            <a:r>
              <a:rPr lang="it-IT" sz="1800" b="1" dirty="0" smtClean="0">
                <a:latin typeface="Arial" charset="0"/>
                <a:cs typeface="Arial" charset="0"/>
              </a:rPr>
              <a:t>: National Plan for </a:t>
            </a:r>
            <a:r>
              <a:rPr lang="it-IT" sz="1800" b="1" dirty="0" err="1" smtClean="0">
                <a:latin typeface="Arial" charset="0"/>
                <a:cs typeface="Arial" charset="0"/>
              </a:rPr>
              <a:t>Climate</a:t>
            </a:r>
            <a:r>
              <a:rPr lang="it-IT" sz="1800" b="1" dirty="0" smtClean="0">
                <a:latin typeface="Arial" charset="0"/>
                <a:cs typeface="Arial" charset="0"/>
              </a:rPr>
              <a:t> and Energy </a:t>
            </a:r>
            <a:r>
              <a:rPr lang="it-IT" sz="1400" dirty="0" smtClean="0">
                <a:latin typeface="Arial" charset="0"/>
                <a:cs typeface="Arial" charset="0"/>
              </a:rPr>
              <a:t>(</a:t>
            </a:r>
            <a:r>
              <a:rPr lang="it-IT" sz="1400" dirty="0" err="1" smtClean="0">
                <a:latin typeface="Arial" charset="0"/>
                <a:cs typeface="Arial" charset="0"/>
              </a:rPr>
              <a:t>within</a:t>
            </a:r>
            <a:r>
              <a:rPr lang="it-IT" sz="1400" dirty="0" smtClean="0">
                <a:latin typeface="Arial" charset="0"/>
                <a:cs typeface="Arial" charset="0"/>
              </a:rPr>
              <a:t> the </a:t>
            </a:r>
            <a:r>
              <a:rPr lang="it-IT" sz="1400" dirty="0" err="1" smtClean="0">
                <a:latin typeface="Arial" charset="0"/>
                <a:cs typeface="Arial" charset="0"/>
              </a:rPr>
              <a:t>European</a:t>
            </a:r>
            <a:r>
              <a:rPr lang="it-IT" sz="1400" dirty="0" smtClean="0">
                <a:latin typeface="Arial" charset="0"/>
                <a:cs typeface="Arial" charset="0"/>
              </a:rPr>
              <a:t> </a:t>
            </a:r>
            <a:r>
              <a:rPr lang="it-IT" sz="1400" dirty="0" err="1" smtClean="0">
                <a:latin typeface="Arial" charset="0"/>
                <a:cs typeface="Arial" charset="0"/>
              </a:rPr>
              <a:t>Strategy</a:t>
            </a:r>
            <a:r>
              <a:rPr lang="it-IT" sz="1400" dirty="0" smtClean="0">
                <a:latin typeface="Arial" charset="0"/>
                <a:cs typeface="Arial" charset="0"/>
              </a:rPr>
              <a:t> for the ”Energy Union”)</a:t>
            </a:r>
          </a:p>
          <a:p>
            <a:pPr lvl="2" algn="just"/>
            <a:r>
              <a:rPr lang="en-US" sz="1400" dirty="0" smtClean="0">
                <a:latin typeface="Arial" charset="0"/>
                <a:cs typeface="Arial" charset="0"/>
              </a:rPr>
              <a:t>Forecast until 2030</a:t>
            </a:r>
            <a:endParaRPr lang="it-IT" sz="1400" dirty="0" smtClean="0">
              <a:latin typeface="Arial" charset="0"/>
              <a:cs typeface="Arial" charset="0"/>
            </a:endParaRPr>
          </a:p>
          <a:p>
            <a:pPr lvl="2" algn="just"/>
            <a:r>
              <a:rPr lang="it-IT" sz="1400" dirty="0" err="1" smtClean="0">
                <a:latin typeface="Arial" charset="0"/>
                <a:cs typeface="Arial" charset="0"/>
              </a:rPr>
              <a:t>Initial</a:t>
            </a:r>
            <a:r>
              <a:rPr lang="it-IT" sz="1400" dirty="0" smtClean="0">
                <a:latin typeface="Arial" charset="0"/>
                <a:cs typeface="Arial" charset="0"/>
              </a:rPr>
              <a:t> </a:t>
            </a:r>
            <a:r>
              <a:rPr lang="it-IT" sz="1400" dirty="0" err="1" smtClean="0">
                <a:latin typeface="Arial" charset="0"/>
                <a:cs typeface="Arial" charset="0"/>
              </a:rPr>
              <a:t>contributions</a:t>
            </a:r>
            <a:r>
              <a:rPr lang="it-IT" sz="1400" dirty="0" smtClean="0">
                <a:latin typeface="Arial" charset="0"/>
                <a:cs typeface="Arial" charset="0"/>
              </a:rPr>
              <a:t> and </a:t>
            </a:r>
            <a:r>
              <a:rPr lang="it-IT" sz="1400" dirty="0" err="1" smtClean="0">
                <a:latin typeface="Arial" charset="0"/>
                <a:cs typeface="Arial" charset="0"/>
              </a:rPr>
              <a:t>projections</a:t>
            </a:r>
            <a:r>
              <a:rPr lang="it-IT" sz="1400" dirty="0" smtClean="0">
                <a:latin typeface="Arial" charset="0"/>
                <a:cs typeface="Arial" charset="0"/>
              </a:rPr>
              <a:t> </a:t>
            </a:r>
            <a:r>
              <a:rPr lang="it-IT" sz="1400" dirty="0" err="1" smtClean="0">
                <a:latin typeface="Arial" charset="0"/>
                <a:cs typeface="Arial" charset="0"/>
              </a:rPr>
              <a:t>at</a:t>
            </a:r>
            <a:r>
              <a:rPr lang="it-IT" sz="1400" dirty="0">
                <a:latin typeface="Arial" charset="0"/>
                <a:cs typeface="Arial" charset="0"/>
              </a:rPr>
              <a:t> </a:t>
            </a:r>
            <a:r>
              <a:rPr lang="it-IT" sz="1400" dirty="0" smtClean="0">
                <a:latin typeface="Arial" charset="0"/>
                <a:cs typeface="Arial" charset="0"/>
              </a:rPr>
              <a:t>the end of 2016</a:t>
            </a:r>
          </a:p>
          <a:p>
            <a:pPr algn="just"/>
            <a:endParaRPr lang="it-IT" sz="2200" dirty="0" smtClean="0">
              <a:latin typeface="Arial" charset="0"/>
              <a:cs typeface="Arial" charset="0"/>
            </a:endParaRPr>
          </a:p>
          <a:p>
            <a:pPr algn="just"/>
            <a:endParaRPr lang="it-IT" sz="2200" dirty="0" smtClean="0">
              <a:latin typeface="Arial" charset="0"/>
              <a:cs typeface="Arial" charset="0"/>
            </a:endParaRPr>
          </a:p>
          <a:p>
            <a:pPr lvl="1"/>
            <a:endParaRPr lang="it-IT" sz="1800" dirty="0" smtClean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None/>
            </a:pPr>
            <a:endParaRPr lang="it-IT" sz="18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it-IT" sz="2000" b="1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E22DC8-A3D2-4E2B-A1B6-AA071E60986A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9C1AA3-617D-4E8F-ADFE-210AF7F3E4BA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11188" y="6453188"/>
            <a:ext cx="59055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it-IT" sz="800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it-IT" sz="800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lvl="1">
              <a:defRPr/>
            </a:pPr>
            <a:r>
              <a:rPr lang="it-IT" sz="2400" b="1" dirty="0" err="1" smtClean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Track</a:t>
            </a:r>
            <a:r>
              <a:rPr lang="it-IT" sz="2400" b="1" dirty="0" smtClean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t-IT" sz="2400" b="1" dirty="0" err="1" smtClean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indicated</a:t>
            </a:r>
            <a:r>
              <a:rPr lang="it-IT" sz="2400" b="1" dirty="0" smtClean="0">
                <a:solidFill>
                  <a:srgbClr val="336600"/>
                </a:solidFill>
                <a:latin typeface="Arial" pitchFamily="34" charset="0"/>
                <a:ea typeface="+mj-ea"/>
                <a:cs typeface="Arial" pitchFamily="34" charset="0"/>
              </a:rPr>
              <a:t> by the SEN </a:t>
            </a:r>
            <a:r>
              <a:rPr lang="it-IT" sz="2400" b="1" dirty="0" err="1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until</a:t>
            </a:r>
            <a:r>
              <a:rPr lang="it-IT" sz="2400" b="1" dirty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 2020 </a:t>
            </a:r>
            <a:endParaRPr lang="it-IT" sz="2400" b="1" dirty="0" smtClean="0">
              <a:solidFill>
                <a:srgbClr val="3366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44675"/>
            <a:ext cx="896461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936625"/>
          </a:xfrm>
        </p:spPr>
        <p:txBody>
          <a:bodyPr/>
          <a:lstStyle/>
          <a:p>
            <a:r>
              <a:rPr lang="it-IT" sz="30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What</a:t>
            </a:r>
            <a:r>
              <a:rPr lang="it-IT" sz="30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r>
              <a:rPr lang="it-IT" sz="30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happened</a:t>
            </a:r>
            <a:r>
              <a:rPr lang="it-IT" sz="30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r>
              <a:rPr lang="it-IT" sz="30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until</a:t>
            </a:r>
            <a:r>
              <a:rPr lang="it-IT" sz="30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r>
              <a:rPr lang="it-IT" sz="30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now</a:t>
            </a:r>
            <a:r>
              <a:rPr lang="it-IT" sz="30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?</a:t>
            </a:r>
            <a:endParaRPr lang="it-IT" sz="3000" dirty="0" smtClean="0">
              <a:solidFill>
                <a:srgbClr val="336600"/>
              </a:solidFill>
              <a:latin typeface="Arial" charset="0"/>
              <a:cs typeface="Arial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5111750"/>
          </a:xfrm>
        </p:spPr>
        <p:txBody>
          <a:bodyPr/>
          <a:lstStyle/>
          <a:p>
            <a:pPr lvl="1"/>
            <a:endParaRPr lang="it-IT" sz="1600" dirty="0" smtClean="0">
              <a:latin typeface="Arial" charset="0"/>
              <a:cs typeface="Arial" charset="0"/>
            </a:endParaRPr>
          </a:p>
          <a:p>
            <a:pPr marL="457200" lvl="1" indent="0">
              <a:buNone/>
            </a:pPr>
            <a:endParaRPr lang="it-IT" sz="1600" dirty="0" smtClean="0">
              <a:latin typeface="Arial" charset="0"/>
              <a:cs typeface="Arial" charset="0"/>
            </a:endParaRPr>
          </a:p>
          <a:p>
            <a:pPr algn="just"/>
            <a:r>
              <a:rPr lang="it-IT" sz="2000" dirty="0" smtClean="0">
                <a:latin typeface="Arial" charset="0"/>
                <a:cs typeface="Arial" charset="0"/>
              </a:rPr>
              <a:t>In the last </a:t>
            </a:r>
            <a:r>
              <a:rPr lang="it-IT" sz="2000" dirty="0" err="1" smtClean="0">
                <a:latin typeface="Arial" charset="0"/>
                <a:cs typeface="Arial" charset="0"/>
              </a:rPr>
              <a:t>years</a:t>
            </a:r>
            <a:r>
              <a:rPr lang="it-IT" sz="2000" dirty="0" smtClean="0">
                <a:latin typeface="Arial" charset="0"/>
                <a:cs typeface="Arial" charset="0"/>
              </a:rPr>
              <a:t>, the </a:t>
            </a:r>
            <a:r>
              <a:rPr lang="it-IT" sz="2000" dirty="0" err="1" smtClean="0">
                <a:latin typeface="Arial" charset="0"/>
                <a:cs typeface="Arial" charset="0"/>
              </a:rPr>
              <a:t>bigger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effort</a:t>
            </a:r>
            <a:r>
              <a:rPr lang="it-IT" sz="2000" dirty="0" smtClean="0">
                <a:latin typeface="Arial" charset="0"/>
                <a:cs typeface="Arial" charset="0"/>
              </a:rPr>
              <a:t> of green </a:t>
            </a:r>
            <a:r>
              <a:rPr lang="it-IT" sz="2000" dirty="0" err="1" smtClean="0">
                <a:latin typeface="Arial" charset="0"/>
                <a:cs typeface="Arial" charset="0"/>
              </a:rPr>
              <a:t>policies</a:t>
            </a:r>
            <a:r>
              <a:rPr lang="it-IT" sz="2000" dirty="0" smtClean="0">
                <a:latin typeface="Arial" charset="0"/>
                <a:cs typeface="Arial" charset="0"/>
              </a:rPr>
              <a:t>, </a:t>
            </a:r>
            <a:r>
              <a:rPr lang="it-IT" sz="2000" dirty="0" err="1" smtClean="0">
                <a:latin typeface="Arial" charset="0"/>
                <a:cs typeface="Arial" charset="0"/>
              </a:rPr>
              <a:t>at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least</a:t>
            </a:r>
            <a:r>
              <a:rPr lang="it-IT" sz="2000" dirty="0" smtClean="0">
                <a:latin typeface="Arial" charset="0"/>
                <a:cs typeface="Arial" charset="0"/>
              </a:rPr>
              <a:t> from a </a:t>
            </a:r>
            <a:r>
              <a:rPr lang="it-IT" sz="2000" dirty="0" err="1" smtClean="0">
                <a:latin typeface="Arial" charset="0"/>
                <a:cs typeface="Arial" charset="0"/>
              </a:rPr>
              <a:t>financial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perspective</a:t>
            </a:r>
            <a:r>
              <a:rPr lang="it-IT" sz="2000" dirty="0" smtClean="0">
                <a:latin typeface="Arial" charset="0"/>
                <a:cs typeface="Arial" charset="0"/>
              </a:rPr>
              <a:t>, </a:t>
            </a:r>
            <a:r>
              <a:rPr lang="it-IT" sz="2000" dirty="0" err="1" smtClean="0">
                <a:latin typeface="Arial" charset="0"/>
                <a:cs typeface="Arial" charset="0"/>
              </a:rPr>
              <a:t>has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been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focused</a:t>
            </a:r>
            <a:r>
              <a:rPr lang="it-IT" sz="2000" dirty="0" smtClean="0">
                <a:latin typeface="Arial" charset="0"/>
                <a:cs typeface="Arial" charset="0"/>
              </a:rPr>
              <a:t> on </a:t>
            </a:r>
            <a:r>
              <a:rPr lang="it-IT" sz="2000" dirty="0" err="1" smtClean="0">
                <a:latin typeface="Arial" charset="0"/>
                <a:cs typeface="Arial" charset="0"/>
              </a:rPr>
              <a:t>electric</a:t>
            </a:r>
            <a:r>
              <a:rPr lang="it-IT" sz="2000" dirty="0" smtClean="0">
                <a:latin typeface="Arial" charset="0"/>
                <a:cs typeface="Arial" charset="0"/>
              </a:rPr>
              <a:t> production from </a:t>
            </a:r>
            <a:r>
              <a:rPr lang="it-IT" sz="2000" dirty="0" err="1" smtClean="0">
                <a:latin typeface="Arial" charset="0"/>
                <a:cs typeface="Arial" charset="0"/>
              </a:rPr>
              <a:t>renewable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energy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sources</a:t>
            </a:r>
            <a:r>
              <a:rPr lang="it-IT" sz="2000" dirty="0" smtClean="0">
                <a:latin typeface="Arial" charset="0"/>
                <a:cs typeface="Arial" charset="0"/>
              </a:rPr>
              <a:t>.</a:t>
            </a:r>
            <a:endParaRPr lang="it-IT" sz="2000" u="sng" dirty="0" smtClean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endParaRPr lang="it-IT" sz="2000" dirty="0" smtClean="0">
              <a:latin typeface="Arial" charset="0"/>
              <a:cs typeface="Arial" charset="0"/>
            </a:endParaRPr>
          </a:p>
          <a:p>
            <a:pPr algn="just"/>
            <a:r>
              <a:rPr lang="it-IT" sz="2000" dirty="0" err="1" smtClean="0">
                <a:latin typeface="Arial" charset="0"/>
                <a:cs typeface="Arial" charset="0"/>
              </a:rPr>
              <a:t>Two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simple</a:t>
            </a:r>
            <a:r>
              <a:rPr lang="it-IT" sz="2000" dirty="0" smtClean="0">
                <a:latin typeface="Arial" charset="0"/>
                <a:cs typeface="Arial" charset="0"/>
              </a:rPr>
              <a:t> data </a:t>
            </a:r>
            <a:r>
              <a:rPr lang="it-IT" sz="2000" dirty="0" err="1" smtClean="0">
                <a:latin typeface="Arial" charset="0"/>
                <a:cs typeface="Arial" charset="0"/>
              </a:rPr>
              <a:t>summarize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facts</a:t>
            </a:r>
            <a:r>
              <a:rPr lang="it-IT" sz="2000" dirty="0" smtClean="0">
                <a:latin typeface="Arial" charset="0"/>
                <a:cs typeface="Arial" charset="0"/>
              </a:rPr>
              <a:t>: at </a:t>
            </a:r>
            <a:r>
              <a:rPr lang="it-IT" sz="2000" dirty="0" err="1" smtClean="0">
                <a:latin typeface="Arial" charset="0"/>
                <a:cs typeface="Arial" charset="0"/>
              </a:rPr>
              <a:t>present</a:t>
            </a:r>
            <a:r>
              <a:rPr lang="it-IT" sz="2000" dirty="0" smtClean="0">
                <a:latin typeface="Arial" charset="0"/>
                <a:cs typeface="Arial" charset="0"/>
              </a:rPr>
              <a:t>, </a:t>
            </a:r>
            <a:r>
              <a:rPr lang="it-IT" sz="2000" dirty="0" err="1" smtClean="0">
                <a:latin typeface="Arial" charset="0"/>
                <a:cs typeface="Arial" charset="0"/>
              </a:rPr>
              <a:t>electric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final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consumption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from</a:t>
            </a:r>
            <a:r>
              <a:rPr lang="it-IT" sz="2000" dirty="0" smtClean="0">
                <a:latin typeface="Arial" charset="0"/>
                <a:cs typeface="Arial" charset="0"/>
              </a:rPr>
              <a:t> RES </a:t>
            </a:r>
            <a:r>
              <a:rPr lang="it-IT" sz="2000" dirty="0" err="1" smtClean="0">
                <a:latin typeface="Arial" charset="0"/>
                <a:cs typeface="Arial" charset="0"/>
              </a:rPr>
              <a:t>is</a:t>
            </a:r>
            <a:r>
              <a:rPr lang="it-IT" sz="2000" dirty="0" smtClean="0">
                <a:latin typeface="Arial" charset="0"/>
                <a:cs typeface="Arial" charset="0"/>
              </a:rPr>
              <a:t> at </a:t>
            </a:r>
            <a:r>
              <a:rPr lang="it-IT" sz="2000" dirty="0" err="1" smtClean="0">
                <a:latin typeface="Arial" charset="0"/>
                <a:cs typeface="Arial" charset="0"/>
              </a:rPr>
              <a:t>around</a:t>
            </a:r>
            <a:r>
              <a:rPr lang="it-IT" sz="2000" dirty="0" smtClean="0">
                <a:latin typeface="Arial" charset="0"/>
                <a:cs typeface="Arial" charset="0"/>
              </a:rPr>
              <a:t> 35%, far </a:t>
            </a:r>
            <a:r>
              <a:rPr lang="it-IT" sz="2000" dirty="0" err="1" smtClean="0">
                <a:latin typeface="Arial" charset="0"/>
                <a:cs typeface="Arial" charset="0"/>
              </a:rPr>
              <a:t>beyond</a:t>
            </a:r>
            <a:r>
              <a:rPr lang="it-IT" sz="2000" dirty="0" smtClean="0">
                <a:latin typeface="Arial" charset="0"/>
                <a:cs typeface="Arial" charset="0"/>
              </a:rPr>
              <a:t> 26% </a:t>
            </a:r>
            <a:r>
              <a:rPr lang="it-IT" sz="2000" dirty="0" err="1" smtClean="0">
                <a:latin typeface="Arial" charset="0"/>
                <a:cs typeface="Arial" charset="0"/>
              </a:rPr>
              <a:t>that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we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recently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aimed</a:t>
            </a:r>
            <a:r>
              <a:rPr lang="it-IT" sz="2000" dirty="0" smtClean="0">
                <a:latin typeface="Arial" charset="0"/>
                <a:cs typeface="Arial" charset="0"/>
              </a:rPr>
              <a:t> to </a:t>
            </a:r>
            <a:r>
              <a:rPr lang="it-IT" sz="2000" dirty="0" err="1" smtClean="0">
                <a:latin typeface="Arial" charset="0"/>
                <a:cs typeface="Arial" charset="0"/>
              </a:rPr>
              <a:t>reach</a:t>
            </a:r>
            <a:r>
              <a:rPr lang="it-IT" sz="2000" dirty="0" smtClean="0">
                <a:latin typeface="Arial" charset="0"/>
                <a:cs typeface="Arial" charset="0"/>
              </a:rPr>
              <a:t> by 2020!</a:t>
            </a:r>
          </a:p>
          <a:p>
            <a:pPr marL="0" indent="0" algn="just">
              <a:buNone/>
            </a:pPr>
            <a:endParaRPr lang="it-IT" sz="2000" dirty="0" smtClean="0">
              <a:latin typeface="Arial" charset="0"/>
              <a:cs typeface="Arial" charset="0"/>
            </a:endParaRPr>
          </a:p>
          <a:p>
            <a:pPr algn="just"/>
            <a:r>
              <a:rPr lang="it-IT" sz="2000" dirty="0">
                <a:latin typeface="Arial" charset="0"/>
                <a:cs typeface="Arial" charset="0"/>
              </a:rPr>
              <a:t>I</a:t>
            </a:r>
            <a:r>
              <a:rPr lang="it-IT" sz="2000" dirty="0" smtClean="0">
                <a:latin typeface="Arial" charset="0"/>
                <a:cs typeface="Arial" charset="0"/>
              </a:rPr>
              <a:t>n </a:t>
            </a:r>
            <a:r>
              <a:rPr lang="it-IT" sz="2000" dirty="0" err="1" smtClean="0">
                <a:latin typeface="Arial" charset="0"/>
                <a:cs typeface="Arial" charset="0"/>
              </a:rPr>
              <a:t>financial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terms</a:t>
            </a:r>
            <a:r>
              <a:rPr lang="it-IT" sz="2000" dirty="0" smtClean="0">
                <a:latin typeface="Arial" charset="0"/>
                <a:cs typeface="Arial" charset="0"/>
              </a:rPr>
              <a:t>, </a:t>
            </a:r>
            <a:r>
              <a:rPr lang="it-IT" sz="2000" dirty="0" err="1" smtClean="0">
                <a:latin typeface="Arial" charset="0"/>
                <a:cs typeface="Arial" charset="0"/>
              </a:rPr>
              <a:t>also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following</a:t>
            </a:r>
            <a:r>
              <a:rPr lang="it-IT" sz="2000" dirty="0" smtClean="0">
                <a:latin typeface="Arial" charset="0"/>
                <a:cs typeface="Arial" charset="0"/>
              </a:rPr>
              <a:t> the strong </a:t>
            </a:r>
            <a:r>
              <a:rPr lang="it-IT" sz="2000" dirty="0" err="1" smtClean="0">
                <a:latin typeface="Arial" charset="0"/>
                <a:cs typeface="Arial" charset="0"/>
              </a:rPr>
              <a:t>expansion</a:t>
            </a:r>
            <a:r>
              <a:rPr lang="it-IT" sz="2000" dirty="0" smtClean="0">
                <a:latin typeface="Arial" charset="0"/>
                <a:cs typeface="Arial" charset="0"/>
              </a:rPr>
              <a:t> of </a:t>
            </a:r>
            <a:r>
              <a:rPr lang="it-IT" sz="2000" dirty="0" err="1" smtClean="0">
                <a:latin typeface="Arial" charset="0"/>
                <a:cs typeface="Arial" charset="0"/>
              </a:rPr>
              <a:t>photovoltaic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energy</a:t>
            </a:r>
            <a:r>
              <a:rPr lang="it-IT" sz="2000" dirty="0" smtClean="0">
                <a:latin typeface="Arial" charset="0"/>
                <a:cs typeface="Arial" charset="0"/>
              </a:rPr>
              <a:t>, the total </a:t>
            </a:r>
            <a:r>
              <a:rPr lang="it-IT" sz="2000" dirty="0" err="1" smtClean="0">
                <a:latin typeface="Arial" charset="0"/>
                <a:cs typeface="Arial" charset="0"/>
              </a:rPr>
              <a:t>value</a:t>
            </a:r>
            <a:r>
              <a:rPr lang="it-IT" sz="2000" dirty="0" smtClean="0">
                <a:latin typeface="Arial" charset="0"/>
                <a:cs typeface="Arial" charset="0"/>
              </a:rPr>
              <a:t> of the </a:t>
            </a:r>
            <a:r>
              <a:rPr lang="it-IT" sz="2000" dirty="0" err="1" smtClean="0">
                <a:latin typeface="Arial" charset="0"/>
                <a:cs typeface="Arial" charset="0"/>
              </a:rPr>
              <a:t>national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incentives</a:t>
            </a:r>
            <a:r>
              <a:rPr lang="it-IT" sz="2000" dirty="0" smtClean="0">
                <a:latin typeface="Arial" charset="0"/>
                <a:cs typeface="Arial" charset="0"/>
              </a:rPr>
              <a:t> for </a:t>
            </a:r>
            <a:r>
              <a:rPr lang="it-IT" sz="2000" dirty="0" err="1" smtClean="0">
                <a:latin typeface="Arial" charset="0"/>
                <a:cs typeface="Arial" charset="0"/>
              </a:rPr>
              <a:t>electric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renewable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energies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reached</a:t>
            </a:r>
            <a:r>
              <a:rPr lang="it-IT" sz="2000" dirty="0" smtClean="0">
                <a:latin typeface="Arial" charset="0"/>
                <a:cs typeface="Arial" charset="0"/>
              </a:rPr>
              <a:t> a </a:t>
            </a:r>
            <a:r>
              <a:rPr lang="it-IT" sz="2000" dirty="0" err="1" smtClean="0">
                <a:latin typeface="Arial" charset="0"/>
                <a:cs typeface="Arial" charset="0"/>
              </a:rPr>
              <a:t>cost</a:t>
            </a:r>
            <a:r>
              <a:rPr lang="it-IT" sz="2000" dirty="0" smtClean="0">
                <a:latin typeface="Arial" charset="0"/>
                <a:cs typeface="Arial" charset="0"/>
              </a:rPr>
              <a:t> of </a:t>
            </a:r>
            <a:r>
              <a:rPr lang="it-IT" sz="2000" dirty="0" err="1" smtClean="0">
                <a:latin typeface="Arial" charset="0"/>
                <a:cs typeface="Arial" charset="0"/>
              </a:rPr>
              <a:t>around</a:t>
            </a:r>
            <a:r>
              <a:rPr lang="it-IT" sz="2000" dirty="0" smtClean="0">
                <a:latin typeface="Arial" charset="0"/>
                <a:cs typeface="Arial" charset="0"/>
              </a:rPr>
              <a:t> 12.5 </a:t>
            </a:r>
            <a:r>
              <a:rPr lang="it-IT" sz="2000" dirty="0" err="1" smtClean="0">
                <a:latin typeface="Arial" charset="0"/>
                <a:cs typeface="Arial" charset="0"/>
              </a:rPr>
              <a:t>billion</a:t>
            </a:r>
            <a:r>
              <a:rPr lang="it-IT" sz="2000" dirty="0" smtClean="0">
                <a:latin typeface="Arial" charset="0"/>
                <a:cs typeface="Arial" charset="0"/>
              </a:rPr>
              <a:t> </a:t>
            </a:r>
            <a:r>
              <a:rPr lang="it-IT" sz="2000" dirty="0" err="1" smtClean="0">
                <a:latin typeface="Arial" charset="0"/>
                <a:cs typeface="Arial" charset="0"/>
              </a:rPr>
              <a:t>Euros</a:t>
            </a:r>
            <a:r>
              <a:rPr lang="it-IT" sz="2000" dirty="0" smtClean="0">
                <a:latin typeface="Arial" charset="0"/>
                <a:cs typeface="Arial" charset="0"/>
              </a:rPr>
              <a:t> per </a:t>
            </a:r>
            <a:r>
              <a:rPr lang="it-IT" sz="2000" dirty="0" err="1" smtClean="0">
                <a:latin typeface="Arial" charset="0"/>
                <a:cs typeface="Arial" charset="0"/>
              </a:rPr>
              <a:t>year</a:t>
            </a:r>
            <a:r>
              <a:rPr lang="it-IT" sz="1600" dirty="0" smtClean="0">
                <a:latin typeface="Arial" charset="0"/>
                <a:cs typeface="Arial" charset="0"/>
              </a:rPr>
              <a:t>. </a:t>
            </a:r>
          </a:p>
          <a:p>
            <a:pPr algn="just"/>
            <a:endParaRPr lang="it-IT" sz="1600" dirty="0" smtClean="0">
              <a:latin typeface="Arial" charset="0"/>
              <a:cs typeface="Arial" charset="0"/>
            </a:endParaRPr>
          </a:p>
          <a:p>
            <a:pPr lvl="1" algn="just">
              <a:buFont typeface="Wingdings" pitchFamily="2" charset="2"/>
              <a:buNone/>
            </a:pPr>
            <a:endParaRPr lang="it-IT" sz="18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it-IT" sz="2000" b="1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E0C617-796F-4F7B-8429-A8ECCABEC297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936625"/>
          </a:xfrm>
        </p:spPr>
        <p:txBody>
          <a:bodyPr/>
          <a:lstStyle/>
          <a:p>
            <a:r>
              <a:rPr lang="it-IT" sz="3000" b="1" dirty="0" err="1" smtClean="0">
                <a:solidFill>
                  <a:srgbClr val="336600"/>
                </a:solidFill>
              </a:rPr>
              <a:t>What</a:t>
            </a:r>
            <a:r>
              <a:rPr lang="it-IT" sz="3000" b="1" dirty="0" smtClean="0">
                <a:solidFill>
                  <a:srgbClr val="336600"/>
                </a:solidFill>
              </a:rPr>
              <a:t> </a:t>
            </a:r>
            <a:r>
              <a:rPr lang="it-IT" sz="3000" b="1" dirty="0" err="1" smtClean="0">
                <a:solidFill>
                  <a:srgbClr val="336600"/>
                </a:solidFill>
              </a:rPr>
              <a:t>about</a:t>
            </a:r>
            <a:r>
              <a:rPr lang="it-IT" sz="3000" b="1" dirty="0" smtClean="0">
                <a:solidFill>
                  <a:srgbClr val="336600"/>
                </a:solidFill>
              </a:rPr>
              <a:t> </a:t>
            </a:r>
            <a:r>
              <a:rPr lang="it-IT" sz="3000" b="1" dirty="0" err="1" smtClean="0">
                <a:solidFill>
                  <a:srgbClr val="336600"/>
                </a:solidFill>
              </a:rPr>
              <a:t>outside</a:t>
            </a:r>
            <a:r>
              <a:rPr lang="it-IT" sz="3000" b="1" dirty="0" smtClean="0">
                <a:solidFill>
                  <a:srgbClr val="336600"/>
                </a:solidFill>
              </a:rPr>
              <a:t> </a:t>
            </a:r>
            <a:r>
              <a:rPr lang="it-IT" sz="3000" b="1" dirty="0" err="1" smtClean="0">
                <a:solidFill>
                  <a:srgbClr val="336600"/>
                </a:solidFill>
              </a:rPr>
              <a:t>electric</a:t>
            </a:r>
            <a:r>
              <a:rPr lang="it-IT" sz="3000" b="1" dirty="0" smtClean="0">
                <a:solidFill>
                  <a:srgbClr val="336600"/>
                </a:solidFill>
              </a:rPr>
              <a:t> </a:t>
            </a:r>
            <a:r>
              <a:rPr lang="it-IT" sz="3000" b="1" dirty="0" err="1" smtClean="0">
                <a:solidFill>
                  <a:srgbClr val="336600"/>
                </a:solidFill>
              </a:rPr>
              <a:t>sector</a:t>
            </a:r>
            <a:r>
              <a:rPr lang="it-IT" sz="3000" b="1" dirty="0" smtClean="0">
                <a:solidFill>
                  <a:srgbClr val="336600"/>
                </a:solidFill>
              </a:rPr>
              <a:t>?</a:t>
            </a:r>
            <a:endParaRPr lang="it-IT" sz="3000" dirty="0" smtClean="0">
              <a:solidFill>
                <a:srgbClr val="336600"/>
              </a:solidFill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5111750"/>
          </a:xfrm>
        </p:spPr>
        <p:txBody>
          <a:bodyPr/>
          <a:lstStyle/>
          <a:p>
            <a:pPr lvl="1">
              <a:lnSpc>
                <a:spcPct val="90000"/>
              </a:lnSpc>
            </a:pPr>
            <a:endParaRPr lang="it-I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Far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explosive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green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instruments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focus on targets: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thermal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renewable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the National Energy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underlines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 “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exploit”: by 2020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reach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savings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around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MTep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compared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trend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projection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consumptions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moving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direction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speed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up.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2308F3-2195-4863-9123-237E1A663D21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728788"/>
          </a:xfrm>
        </p:spPr>
        <p:txBody>
          <a:bodyPr/>
          <a:lstStyle/>
          <a:p>
            <a:r>
              <a:rPr lang="it-IT" sz="24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What</a:t>
            </a:r>
            <a:r>
              <a:rPr lang="it-IT" sz="24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r>
              <a:rPr lang="it-IT" sz="24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action</a:t>
            </a:r>
            <a:r>
              <a:rPr lang="it-IT" sz="24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? The </a:t>
            </a:r>
            <a:r>
              <a:rPr lang="it-IT" sz="24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Italian</a:t>
            </a:r>
            <a:r>
              <a:rPr lang="it-IT" sz="24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r>
              <a:rPr lang="it-IT" sz="24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distibution</a:t>
            </a:r>
            <a:r>
              <a:rPr lang="it-IT" sz="24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of </a:t>
            </a:r>
            <a:r>
              <a:rPr lang="it-IT" sz="24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energy</a:t>
            </a:r>
            <a:r>
              <a:rPr lang="it-IT" sz="24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r>
              <a:rPr lang="it-IT" sz="24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consumtion</a:t>
            </a:r>
            <a:r>
              <a:rPr lang="it-IT" sz="24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r>
              <a:rPr lang="it-IT" sz="24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indicates</a:t>
            </a:r>
            <a:r>
              <a:rPr lang="it-IT" sz="24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r>
              <a:rPr lang="it-IT" sz="24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that</a:t>
            </a:r>
            <a:r>
              <a:rPr lang="it-IT" sz="24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r>
              <a:rPr lang="it-IT" sz="24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it</a:t>
            </a:r>
            <a:r>
              <a:rPr lang="it-IT" sz="24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r>
              <a:rPr lang="it-IT" sz="24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is</a:t>
            </a:r>
            <a:r>
              <a:rPr lang="it-IT" sz="24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r>
              <a:rPr lang="it-IT" sz="24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necessary</a:t>
            </a:r>
            <a:r>
              <a:rPr lang="it-IT" sz="24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to </a:t>
            </a:r>
            <a:r>
              <a:rPr lang="it-IT" sz="24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effectively</a:t>
            </a:r>
            <a:r>
              <a:rPr lang="it-IT" sz="24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cover </a:t>
            </a:r>
            <a:r>
              <a:rPr lang="it-IT" sz="24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all</a:t>
            </a:r>
            <a:r>
              <a:rPr lang="it-IT" sz="24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</a:t>
            </a:r>
            <a:r>
              <a:rPr lang="it-IT" sz="2400" b="1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sectors</a:t>
            </a:r>
            <a:r>
              <a:rPr lang="it-IT" sz="24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/>
            </a:r>
            <a:br>
              <a:rPr lang="it-IT" sz="2400" b="1" dirty="0" smtClean="0">
                <a:solidFill>
                  <a:srgbClr val="336600"/>
                </a:solidFill>
                <a:latin typeface="Arial" charset="0"/>
                <a:cs typeface="Arial" charset="0"/>
              </a:rPr>
            </a:br>
            <a:endParaRPr lang="it-IT" sz="2400" b="1" dirty="0" smtClean="0">
              <a:solidFill>
                <a:srgbClr val="3366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08F918-606D-40A4-87F2-B47CC96F27C1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11188" y="6453188"/>
            <a:ext cx="59055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8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Source: </a:t>
            </a:r>
            <a:r>
              <a:rPr lang="it-IT" sz="800" i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Ministry</a:t>
            </a:r>
            <a:r>
              <a:rPr lang="it-IT" sz="8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of </a:t>
            </a:r>
            <a:r>
              <a:rPr lang="it-IT" sz="800" i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Economic</a:t>
            </a:r>
            <a:r>
              <a:rPr lang="it-IT" sz="8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Development/SEN</a:t>
            </a:r>
            <a:endParaRPr lang="it-IT" sz="800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9180454"/>
              </p:ext>
            </p:extLst>
          </p:nvPr>
        </p:nvGraphicFramePr>
        <p:xfrm>
          <a:off x="1547813" y="2924175"/>
          <a:ext cx="6096000" cy="2372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48272"/>
                <a:gridCol w="364772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Main</a:t>
                      </a:r>
                      <a:r>
                        <a:rPr lang="en-US" sz="1400" b="1" kern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sectors</a:t>
                      </a:r>
                      <a:endParaRPr lang="it-IT" sz="1400" b="1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 pitchFamily="34" charset="0"/>
                          <a:cs typeface="Arial" pitchFamily="34" charset="0"/>
                        </a:rPr>
                        <a:t>% on</a:t>
                      </a:r>
                      <a:r>
                        <a:rPr lang="it-IT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t-IT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it-IT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t-IT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final</a:t>
                      </a:r>
                      <a:r>
                        <a:rPr lang="it-IT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t-IT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energy</a:t>
                      </a:r>
                      <a:r>
                        <a:rPr lang="it-IT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t-IT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t-IT" sz="1400" dirty="0" err="1" smtClean="0">
                          <a:latin typeface="Arial" pitchFamily="34" charset="0"/>
                          <a:cs typeface="Arial" pitchFamily="34" charset="0"/>
                        </a:rPr>
                        <a:t>consumtion</a:t>
                      </a:r>
                      <a:endParaRPr lang="it-IT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t-IT" sz="1400" dirty="0" smtClean="0">
                          <a:latin typeface="Arial" pitchFamily="34" charset="0"/>
                          <a:cs typeface="Arial" pitchFamily="34" charset="0"/>
                        </a:rPr>
                        <a:t> (in</a:t>
                      </a:r>
                      <a:r>
                        <a:rPr lang="it-IT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t-IT" sz="1400" dirty="0" smtClean="0">
                          <a:latin typeface="Arial" pitchFamily="34" charset="0"/>
                          <a:cs typeface="Arial" pitchFamily="34" charset="0"/>
                        </a:rPr>
                        <a:t>2010)</a:t>
                      </a:r>
                      <a:endParaRPr lang="it-IT" sz="1400" dirty="0" smtClean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Residential</a:t>
                      </a:r>
                      <a:endParaRPr lang="it-IT" sz="12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it-IT" sz="12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Services</a:t>
                      </a:r>
                      <a:endParaRPr lang="it-IT" sz="12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it-IT" sz="12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Industry</a:t>
                      </a:r>
                      <a:endParaRPr lang="it-IT" sz="12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it-IT" sz="12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Trasports</a:t>
                      </a:r>
                      <a:endParaRPr lang="it-IT" sz="12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it-IT" sz="12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  <a:r>
                        <a:rPr lang="en-US" sz="1200" baseline="0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it-IT" sz="12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it-IT" sz="12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000" b="1" dirty="0" smtClean="0">
                <a:solidFill>
                  <a:schemeClr val="bg2"/>
                </a:solidFill>
              </a:rPr>
              <a:t>Strategic </a:t>
            </a:r>
            <a:r>
              <a:rPr lang="it-IT" sz="3000" b="1" dirty="0" err="1" smtClean="0">
                <a:solidFill>
                  <a:schemeClr val="bg2"/>
                </a:solidFill>
              </a:rPr>
              <a:t>documents</a:t>
            </a:r>
            <a:r>
              <a:rPr lang="it-IT" sz="3000" b="1" dirty="0" smtClean="0">
                <a:solidFill>
                  <a:schemeClr val="bg2"/>
                </a:solidFill>
              </a:rPr>
              <a:t> on </a:t>
            </a:r>
            <a:r>
              <a:rPr lang="it-IT" sz="3000" b="1" dirty="0" err="1" smtClean="0">
                <a:solidFill>
                  <a:schemeClr val="bg2"/>
                </a:solidFill>
              </a:rPr>
              <a:t>energy</a:t>
            </a:r>
            <a:r>
              <a:rPr lang="it-IT" sz="3000" b="1" dirty="0" smtClean="0">
                <a:solidFill>
                  <a:schemeClr val="bg2"/>
                </a:solidFill>
              </a:rPr>
              <a:t> </a:t>
            </a:r>
            <a:r>
              <a:rPr lang="it-IT" sz="3000" b="1" dirty="0" err="1" smtClean="0">
                <a:solidFill>
                  <a:schemeClr val="bg2"/>
                </a:solidFill>
              </a:rPr>
              <a:t>efficiency</a:t>
            </a:r>
            <a:endParaRPr lang="it-IT" sz="3000" b="1" dirty="0">
              <a:solidFill>
                <a:schemeClr val="bg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76464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potentials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policy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described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by the National Agency for New Technologies, Energy and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Development (ENEA):</a:t>
            </a:r>
          </a:p>
          <a:p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PAEE (Plan of Action for Energy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referred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sectors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STREPIN (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Requalify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National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Buildings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PANZEB (National Plan of Action to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Near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Zero Energy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Buildings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it-IT" sz="2000" dirty="0" smtClean="0"/>
          </a:p>
          <a:p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7EC0A6-C0E3-4F06-8152-E5030269D0F4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75075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bg2"/>
                </a:solidFill>
              </a:rPr>
              <a:t>Focus on </a:t>
            </a:r>
            <a:r>
              <a:rPr lang="it-IT" b="1" dirty="0" err="1" smtClean="0">
                <a:solidFill>
                  <a:schemeClr val="bg2"/>
                </a:solidFill>
              </a:rPr>
              <a:t>buildings</a:t>
            </a:r>
            <a:r>
              <a:rPr lang="it-IT" b="1" dirty="0" smtClean="0">
                <a:solidFill>
                  <a:schemeClr val="bg2"/>
                </a:solidFill>
              </a:rPr>
              <a:t> </a:t>
            </a:r>
            <a:br>
              <a:rPr lang="it-IT" b="1" dirty="0" smtClean="0">
                <a:solidFill>
                  <a:schemeClr val="bg2"/>
                </a:solidFill>
              </a:rPr>
            </a:br>
            <a:r>
              <a:rPr lang="it-IT" b="1" dirty="0" err="1" smtClean="0">
                <a:solidFill>
                  <a:schemeClr val="bg2"/>
                </a:solidFill>
              </a:rPr>
              <a:t>Main</a:t>
            </a:r>
            <a:r>
              <a:rPr lang="it-IT" b="1" dirty="0" smtClean="0">
                <a:solidFill>
                  <a:schemeClr val="bg2"/>
                </a:solidFill>
              </a:rPr>
              <a:t> data:</a:t>
            </a:r>
            <a:endParaRPr lang="it-IT" b="1" dirty="0">
              <a:solidFill>
                <a:schemeClr val="bg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Italy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are 14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million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buildings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 More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60%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built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1976 (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referring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the first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legislation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– Law n. 373/1976) 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90%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consist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residential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buildings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10%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consist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buildings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use (PA,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officies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commercial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n. 51.000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with a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of 73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million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square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meters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/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n. 3.000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buildings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owned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by the Central 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with a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of 14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million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square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meters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7EC0A6-C0E3-4F06-8152-E5030269D0F4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07110907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Pixe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8080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00"/>
        </a:dk1>
        <a:lt1>
          <a:srgbClr val="FFFFFF"/>
        </a:lt1>
        <a:dk2>
          <a:srgbClr val="000000"/>
        </a:dk2>
        <a:lt2>
          <a:srgbClr val="008080"/>
        </a:lt2>
        <a:accent1>
          <a:srgbClr val="993366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ADB8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5">
        <a:dk1>
          <a:srgbClr val="000000"/>
        </a:dk1>
        <a:lt1>
          <a:srgbClr val="FFFFFF"/>
        </a:lt1>
        <a:dk2>
          <a:srgbClr val="000000"/>
        </a:dk2>
        <a:lt2>
          <a:srgbClr val="008080"/>
        </a:lt2>
        <a:accent1>
          <a:srgbClr val="993366"/>
        </a:accent1>
        <a:accent2>
          <a:srgbClr val="993366"/>
        </a:accent2>
        <a:accent3>
          <a:srgbClr val="FFFFFF"/>
        </a:accent3>
        <a:accent4>
          <a:srgbClr val="000000"/>
        </a:accent4>
        <a:accent5>
          <a:srgbClr val="CAADB8"/>
        </a:accent5>
        <a:accent6>
          <a:srgbClr val="8A2D5C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6">
        <a:dk1>
          <a:srgbClr val="000000"/>
        </a:dk1>
        <a:lt1>
          <a:srgbClr val="FFFFFF"/>
        </a:lt1>
        <a:dk2>
          <a:srgbClr val="000000"/>
        </a:dk2>
        <a:lt2>
          <a:srgbClr val="008080"/>
        </a:lt2>
        <a:accent1>
          <a:srgbClr val="993366"/>
        </a:accent1>
        <a:accent2>
          <a:srgbClr val="993366"/>
        </a:accent2>
        <a:accent3>
          <a:srgbClr val="FFFFFF"/>
        </a:accent3>
        <a:accent4>
          <a:srgbClr val="000000"/>
        </a:accent4>
        <a:accent5>
          <a:srgbClr val="CAADB8"/>
        </a:accent5>
        <a:accent6>
          <a:srgbClr val="8A2D5C"/>
        </a:accent6>
        <a:hlink>
          <a:srgbClr val="66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7477</TotalTime>
  <Words>1244</Words>
  <Application>Microsoft Office PowerPoint</Application>
  <PresentationFormat>Presentazione su schermo (4:3)</PresentationFormat>
  <Paragraphs>165</Paragraphs>
  <Slides>15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Pixel</vt:lpstr>
      <vt:lpstr>Policies for climate change mitigation: state of the art of energy efficiency in Italy</vt:lpstr>
      <vt:lpstr>Framework and objectives </vt:lpstr>
      <vt:lpstr>Italian strategic Documents on environment/ energy </vt:lpstr>
      <vt:lpstr>Track indicated by the SEN until 2020 </vt:lpstr>
      <vt:lpstr>What happened until now?</vt:lpstr>
      <vt:lpstr>What about outside electric sector?</vt:lpstr>
      <vt:lpstr>What action? The Italian distibution of energy consumtion indicates that it is necessary to effectively cover all sectors </vt:lpstr>
      <vt:lpstr>Strategic documents on energy efficiency</vt:lpstr>
      <vt:lpstr>Focus on buildings  Main data:</vt:lpstr>
      <vt:lpstr>Focus on buildings. Main tools:</vt:lpstr>
      <vt:lpstr>1. Legislative standards</vt:lpstr>
      <vt:lpstr>2. Fiscal benefits</vt:lpstr>
      <vt:lpstr>3/a. Incentivies for the PA: Heating and Cooling Support Scheme (Conto Termico)</vt:lpstr>
      <vt:lpstr>3/b. Incentives for the PA: the Programme for Requalifing Buildings owned by the Central Government (CG)</vt:lpstr>
      <vt:lpstr>3/c. Incentives for the PA: Kyoto Rotating Fund for Schools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sviluppo dell’industria verde italiana come volano della crescita: possibilità, prospettive,politiche</dc:title>
  <dc:creator>Carettoni</dc:creator>
  <cp:lastModifiedBy>Xp Professional SP 3 Italiano</cp:lastModifiedBy>
  <cp:revision>669</cp:revision>
  <cp:lastPrinted>2016-04-27T14:38:09Z</cp:lastPrinted>
  <dcterms:created xsi:type="dcterms:W3CDTF">2011-07-03T14:45:41Z</dcterms:created>
  <dcterms:modified xsi:type="dcterms:W3CDTF">2016-04-28T15:24:16Z</dcterms:modified>
</cp:coreProperties>
</file>