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7" r:id="rId1"/>
    <p:sldMasterId id="2147485242" r:id="rId2"/>
    <p:sldMasterId id="2147485265" r:id="rId3"/>
    <p:sldMasterId id="2147485268" r:id="rId4"/>
    <p:sldMasterId id="2147485273" r:id="rId5"/>
    <p:sldMasterId id="2147485303" r:id="rId6"/>
    <p:sldMasterId id="2147485297" r:id="rId7"/>
    <p:sldMasterId id="2147485288" r:id="rId8"/>
    <p:sldMasterId id="2147485281" r:id="rId9"/>
    <p:sldMasterId id="2147485311" r:id="rId10"/>
    <p:sldMasterId id="2147485206" r:id="rId11"/>
  </p:sldMasterIdLst>
  <p:notesMasterIdLst>
    <p:notesMasterId r:id="rId21"/>
  </p:notesMasterIdLst>
  <p:handoutMasterIdLst>
    <p:handoutMasterId r:id="rId22"/>
  </p:handoutMasterIdLst>
  <p:sldIdLst>
    <p:sldId id="766" r:id="rId12"/>
    <p:sldId id="777" r:id="rId13"/>
    <p:sldId id="783" r:id="rId14"/>
    <p:sldId id="784" r:id="rId15"/>
    <p:sldId id="785" r:id="rId16"/>
    <p:sldId id="786" r:id="rId17"/>
    <p:sldId id="787" r:id="rId18"/>
    <p:sldId id="788" r:id="rId19"/>
    <p:sldId id="790" r:id="rId20"/>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A48"/>
    <a:srgbClr val="012D74"/>
    <a:srgbClr val="FFFFFF"/>
    <a:srgbClr val="42557F"/>
    <a:srgbClr val="014C6D"/>
    <a:srgbClr val="EA7125"/>
    <a:srgbClr val="6E84B4"/>
    <a:srgbClr val="4147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1434" y="11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dirty="0"/>
          </a:p>
        </p:txBody>
      </p:sp>
      <p:sp>
        <p:nvSpPr>
          <p:cNvPr id="10243"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algn="r" defTabSz="922669">
              <a:defRPr sz="1200" b="0" dirty="0">
                <a:latin typeface="Times New Roman" pitchFamily="18" charset="0"/>
                <a:ea typeface="+mn-ea"/>
                <a:cs typeface="Times New Roman" pitchFamily="18" charset="0"/>
              </a:defRPr>
            </a:lvl1pPr>
          </a:lstStyle>
          <a:p>
            <a:pPr>
              <a:defRPr/>
            </a:pPr>
            <a:endParaRPr lang="en-US" dirty="0"/>
          </a:p>
        </p:txBody>
      </p:sp>
      <p:sp>
        <p:nvSpPr>
          <p:cNvPr id="10244"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dirty="0"/>
          </a:p>
        </p:txBody>
      </p:sp>
      <p:sp>
        <p:nvSpPr>
          <p:cNvPr id="10245"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algn="r" defTabSz="922669">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dirty="0"/>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algn="r" defTabSz="922669">
              <a:defRPr sz="1200" b="0" dirty="0">
                <a:latin typeface="Times New Roman" pitchFamily="18" charset="0"/>
                <a:ea typeface="+mn-ea"/>
                <a:cs typeface="Times New Roman" pitchFamily="18" charset="0"/>
              </a:defRPr>
            </a:lvl1pPr>
          </a:lstStyle>
          <a:p>
            <a:pPr>
              <a:defRPr/>
            </a:pPr>
            <a:endParaRPr lang="en-US" dirty="0"/>
          </a:p>
        </p:txBody>
      </p:sp>
      <p:sp>
        <p:nvSpPr>
          <p:cNvPr id="5125"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algn="r" defTabSz="922669">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dirty="0"/>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8" name="Rectangle 68"/>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411ED987-9F4C-2841-BDB1-84D99CCC090C}" type="datetime4">
              <a:rPr lang="en-US"/>
              <a:pPr>
                <a:defRPr/>
              </a:pPr>
              <a:t>May 8, 2016</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en-US" dirty="0"/>
              <a:t>Footer</a:t>
            </a:r>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75"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382730" y="4741069"/>
            <a:ext cx="4364071" cy="77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smtClean="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smtClean="0"/>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69160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14685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256802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20674" y="346364"/>
            <a:ext cx="3180188" cy="2594209"/>
          </a:xfrm>
        </p:spPr>
        <p:txBody>
          <a:bodyPr anchor="b">
            <a:noAutofit/>
          </a:bodyPr>
          <a:lstStyle>
            <a:lvl1pPr>
              <a:defRPr sz="2500" b="0" i="0" cap="all">
                <a:solidFill>
                  <a:schemeClr val="tx1"/>
                </a:solidFill>
                <a:latin typeface="+mn-lt"/>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DDD29035-45A9-364E-A48B-68C037033346}"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Footer</a:t>
            </a:r>
          </a:p>
        </p:txBody>
      </p:sp>
      <p:sp>
        <p:nvSpPr>
          <p:cNvPr id="7" name="Text Placeholder 6"/>
          <p:cNvSpPr>
            <a:spLocks noGrp="1"/>
          </p:cNvSpPr>
          <p:nvPr>
            <p:ph type="body" sz="quarter" idx="12"/>
          </p:nvPr>
        </p:nvSpPr>
        <p:spPr>
          <a:xfrm>
            <a:off x="320674" y="3009900"/>
            <a:ext cx="3180187" cy="3019991"/>
          </a:xfrm>
        </p:spPr>
        <p:txBody>
          <a:bodyPr>
            <a:noAutofit/>
          </a:bodyPr>
          <a:lstStyle/>
          <a:p>
            <a:pPr lvl="0"/>
            <a:r>
              <a:rPr lang="en-US" dirty="0" smtClean="0"/>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smtClean="0"/>
              <a:t>Click to edit Master title style</a:t>
            </a:r>
            <a:endParaRPr lang="en-US" dirty="0"/>
          </a:p>
        </p:txBody>
      </p:sp>
      <p:sp>
        <p:nvSpPr>
          <p:cNvPr id="131" name="Footer Placeholder 6"/>
          <p:cNvSpPr>
            <a:spLocks noGrp="1"/>
          </p:cNvSpPr>
          <p:nvPr>
            <p:ph type="ftr" sz="quarter" idx="119"/>
          </p:nvPr>
        </p:nvSpPr>
        <p:spPr/>
        <p:txBody>
          <a:bodyPr/>
          <a:lstStyle>
            <a:lvl1pPr>
              <a:defRPr/>
            </a:lvl1pPr>
          </a:lstStyle>
          <a:p>
            <a:pPr>
              <a:defRPr/>
            </a:pPr>
            <a:r>
              <a:rPr lang="en-US" dirty="0"/>
              <a:t>Footer</a:t>
            </a:r>
          </a:p>
        </p:txBody>
      </p:sp>
      <p:sp>
        <p:nvSpPr>
          <p:cNvPr id="132" name="Slide Number Placeholder 7"/>
          <p:cNvSpPr>
            <a:spLocks noGrp="1"/>
          </p:cNvSpPr>
          <p:nvPr>
            <p:ph type="sldNum" sz="quarter" idx="120"/>
          </p:nvPr>
        </p:nvSpPr>
        <p:spPr/>
        <p:txBody>
          <a:bodyPr/>
          <a:lstStyle>
            <a:lvl1pPr>
              <a:defRPr/>
            </a:lvl1pPr>
          </a:lstStyle>
          <a:p>
            <a:pPr>
              <a:defRPr/>
            </a:pPr>
            <a:fld id="{179F60F7-8917-EE43-A244-F35A121B45A0}" type="slidenum">
              <a:rPr lang="en-US"/>
              <a:pPr>
                <a:defRPr/>
              </a:pPr>
              <a:t>‹#›</a:t>
            </a:fld>
            <a:endParaRPr lang="en-US" dirty="0"/>
          </a:p>
        </p:txBody>
      </p:sp>
      <p:sp>
        <p:nvSpPr>
          <p:cNvPr id="133"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4"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5"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6"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7"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8"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39"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40"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1"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2"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3"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4"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45"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46"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7"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8"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9"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0"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1"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52"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3"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54"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5"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6"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7"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58"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9"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0"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1"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2"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63"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64"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65"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6"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7"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8"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69"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0"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1"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2"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3"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44"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45"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46"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47"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8"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9"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0"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51"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2"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3"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4"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5"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6"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57"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8"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9"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0"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1"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2"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63"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64"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65"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6"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7"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8"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69"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70"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71"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72"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smtClean="0"/>
              <a:t>Drag picture to placeholder or click icon to add</a:t>
            </a:r>
            <a:endParaRPr lang="en-US" noProof="0" dirty="0"/>
          </a:p>
        </p:txBody>
      </p:sp>
      <p:sp>
        <p:nvSpPr>
          <p:cNvPr id="2"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60725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smtClean="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0">
                <a:solidFill>
                  <a:schemeClr val="tx2">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chemeClr val="tx1"/>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945451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p:cNvSpPr>
            <a:spLocks noGrp="1" noChangeArrowheads="1"/>
          </p:cNvSpPr>
          <p:nvPr>
            <p:ph type="sldNum" sz="quarter" idx="20"/>
          </p:nvPr>
        </p:nvSpPr>
        <p:spPr>
          <a:ln/>
        </p:spPr>
        <p:txBody>
          <a:bodyPr/>
          <a:lstStyle>
            <a:lvl1pPr>
              <a:defRPr/>
            </a:lvl1pPr>
          </a:lstStyle>
          <a:p>
            <a:pPr>
              <a:defRPr/>
            </a:pPr>
            <a:fld id="{57728D51-BD3E-174E-B488-A5EAABD4F8A8}"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96006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4587364B-2312-6248-BA19-90678FAA3C7A}"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724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63"/>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64" name="Rectangle 64"/>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b="0" i="0" smtClean="0">
                <a:solidFill>
                  <a:schemeClr val="tx1"/>
                </a:solidFill>
                <a:latin typeface="Arial"/>
                <a:cs typeface="Arial"/>
              </a:defRPr>
            </a:lvl1pPr>
          </a:lstStyle>
          <a:p>
            <a:pPr>
              <a:defRPr/>
            </a:pPr>
            <a:fld id="{D1D566F7-D24B-004C-86DE-D1E4B750C484}" type="datetime4">
              <a:rPr lang="en-US"/>
              <a:pPr>
                <a:defRPr/>
              </a:pPr>
              <a:t>May 8, 2016</a:t>
            </a:fld>
            <a:endParaRPr lang="en-US" dirty="0"/>
          </a:p>
        </p:txBody>
      </p:sp>
      <p:sp>
        <p:nvSpPr>
          <p:cNvPr id="66" name="Footer Placeholder 1"/>
          <p:cNvSpPr>
            <a:spLocks noGrp="1"/>
          </p:cNvSpPr>
          <p:nvPr>
            <p:ph type="ftr" sz="quarter" idx="16"/>
          </p:nvPr>
        </p:nvSpPr>
        <p:spPr>
          <a:xfrm>
            <a:off x="1439863" y="6416675"/>
            <a:ext cx="7064375" cy="301625"/>
          </a:xfrm>
        </p:spPr>
        <p:txBody>
          <a:bodyPr rIns="0" anchor="t" anchorCtr="0"/>
          <a:lstStyle>
            <a:lvl1pPr>
              <a:defRPr b="0" dirty="0" smtClean="0"/>
            </a:lvl1pPr>
          </a:lstStyle>
          <a:p>
            <a:pPr>
              <a:defRPr/>
            </a:pPr>
            <a:r>
              <a:rPr lang="en-US" dirty="0"/>
              <a:t>Footer</a:t>
            </a:r>
          </a:p>
        </p:txBody>
      </p:sp>
      <p:sp>
        <p:nvSpPr>
          <p:cNvPr id="67"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68"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382730" y="4741069"/>
            <a:ext cx="4364071" cy="77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F6CE06BE-E92A-D642-AA9B-E0D617204BB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228868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66160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3"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10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64"/>
          <p:cNvSpPr>
            <a:spLocks noChangeArrowheads="1"/>
          </p:cNvSpPr>
          <p:nvPr/>
        </p:nvSpPr>
        <p:spPr bwMode="auto">
          <a:xfrm>
            <a:off x="0" y="429260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9"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6853240" y="6350973"/>
            <a:ext cx="1963732"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8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64"/>
          <p:cNvSpPr>
            <a:spLocks noChangeArrowheads="1"/>
          </p:cNvSpPr>
          <p:nvPr/>
        </p:nvSpPr>
        <p:spPr bwMode="auto">
          <a:xfrm>
            <a:off x="0" y="429260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9"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6853240" y="6350973"/>
            <a:ext cx="1963732"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3C2A2DC7-9352-9547-8699-82257BD0A489}" type="datetime4">
              <a:rPr lang="en-US"/>
              <a:pPr>
                <a:defRPr/>
              </a:pPr>
              <a:t>May 8, 2016</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en-US" dirty="0"/>
              <a:t>Footer</a:t>
            </a:r>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74"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382730" y="4741069"/>
            <a:ext cx="4364071" cy="77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6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39127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chemeClr val="tx1"/>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285134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n-US" dirty="0"/>
              <a:t>Footer</a:t>
            </a:r>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76448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dirty="0"/>
              <a:t>Footer</a:t>
            </a:r>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spTree>
    <p:extLst>
      <p:ext uri="{BB962C8B-B14F-4D97-AF65-F5344CB8AC3E}">
        <p14:creationId xmlns:p14="http://schemas.microsoft.com/office/powerpoint/2010/main" val="404870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25682"/>
            <a:ext cx="301089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83000" y="314476"/>
            <a:ext cx="5207000"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13952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937102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theme" Target="../theme/theme9.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ctr">
            <a:normAutofit/>
          </a:bodyPr>
          <a:lstStyle>
            <a:lvl1pPr algn="r">
              <a:defRPr sz="1000" b="0" smtClean="0">
                <a:solidFill>
                  <a:schemeClr val="tx1">
                    <a:tint val="75000"/>
                  </a:schemeClr>
                </a:solidFill>
                <a:latin typeface="+mn-lt"/>
                <a:ea typeface="+mn-ea"/>
                <a:cs typeface="Times New Roman" pitchFamily="18" charset="0"/>
              </a:defRPr>
            </a:lvl1pPr>
          </a:lstStyle>
          <a:p>
            <a:pPr>
              <a:defRPr/>
            </a:pPr>
            <a:r>
              <a:rPr lang="en-US" dirty="0"/>
              <a:t>Footer</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fld id="{27CEC854-BFD0-024E-B60D-69CAB426864A}" type="datetime4">
              <a:rPr lang="en-US"/>
              <a:pPr>
                <a:defRPr/>
              </a:pPr>
              <a:t>May 8, 2016</a:t>
            </a:fld>
            <a:endParaRPr lang="en-US" dirty="0"/>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Lst>
  <p:timing>
    <p:tnLst>
      <p:par>
        <p:cTn id="1" dur="indefinite" restart="never" nodeType="tmRoot"/>
      </p:par>
    </p:tnLst>
  </p:timing>
  <p:hf sldNum="0" hdr="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24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dirty="0"/>
          </a:p>
        </p:txBody>
      </p:sp>
      <p:sp>
        <p:nvSpPr>
          <p:cNvPr id="1024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0"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Lst>
  <p:timing>
    <p:tnLst>
      <p:par>
        <p:cTn id="1" dur="indefinite" restart="never" nodeType="tmRoot"/>
      </p:par>
    </p:tnLst>
  </p:timing>
  <p:hf sldNum="0" hdr="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2057"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4" r:id="rId1"/>
    <p:sldLayoutId id="2147485352" r:id="rId2"/>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3076"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dirty="0"/>
          </a:p>
        </p:txBody>
      </p:sp>
      <p:sp>
        <p:nvSpPr>
          <p:cNvPr id="3080"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5" r:id="rId1"/>
    <p:sldLayoutId id="2147485346" r:id="rId2"/>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409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512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6147"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717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0"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7" r:id="rId1"/>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8195"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921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dirty="0"/>
              <a:t>Footer</a:t>
            </a:r>
          </a:p>
        </p:txBody>
      </p:sp>
      <p:pic>
        <p:nvPicPr>
          <p:cNvPr id="10" name="Picture 10"/>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eb.worldbank.org/WBSITE/EXTERNAL/OPPORTUNITIES/EXTCORPPROCUREMENT/0,,contentMDK:20207522~menuPK:7092655~pagePK:64147231~piPK:64147158~theSitePK:438017,00.html"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10343" y="1189038"/>
            <a:ext cx="7374845" cy="1822450"/>
          </a:xfrm>
        </p:spPr>
        <p:txBody>
          <a:bodyPr/>
          <a:lstStyle/>
          <a:p>
            <a:pPr>
              <a:defRPr/>
            </a:pPr>
            <a:r>
              <a:rPr lang="en-US" dirty="0" smtClean="0">
                <a:ea typeface="+mj-ea"/>
                <a:cs typeface="+mj-cs"/>
              </a:rPr>
              <a:t>World Bank Group Vendors</a:t>
            </a:r>
            <a:endParaRPr lang="en-US" dirty="0">
              <a:ea typeface="+mj-ea"/>
              <a:cs typeface="+mj-cs"/>
            </a:endParaRPr>
          </a:p>
        </p:txBody>
      </p:sp>
      <p:sp>
        <p:nvSpPr>
          <p:cNvPr id="11" name="Text Placeholder 10"/>
          <p:cNvSpPr>
            <a:spLocks noGrp="1"/>
          </p:cNvSpPr>
          <p:nvPr>
            <p:ph type="body" sz="quarter" idx="13"/>
          </p:nvPr>
        </p:nvSpPr>
        <p:spPr>
          <a:xfrm>
            <a:off x="1110343" y="3000375"/>
            <a:ext cx="7374845" cy="330654"/>
          </a:xfrm>
        </p:spPr>
        <p:txBody>
          <a:bodyPr>
            <a:normAutofit/>
          </a:bodyPr>
          <a:lstStyle/>
          <a:p>
            <a:pPr>
              <a:defRPr/>
            </a:pPr>
            <a:r>
              <a:rPr lang="en-US" sz="1600" dirty="0" err="1" smtClean="0">
                <a:ea typeface="+mn-ea"/>
              </a:rPr>
              <a:t>MAy</a:t>
            </a:r>
            <a:r>
              <a:rPr lang="en-US" sz="1600" dirty="0" smtClean="0">
                <a:ea typeface="+mn-ea"/>
              </a:rPr>
              <a:t>, 2016</a:t>
            </a:r>
            <a:endParaRPr lang="en-US" sz="1600" dirty="0">
              <a:ea typeface="+mn-ea"/>
            </a:endParaRPr>
          </a:p>
        </p:txBody>
      </p:sp>
      <p:sp>
        <p:nvSpPr>
          <p:cNvPr id="23557" name="Date Placeholder 12"/>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fld id="{A7158242-D378-DC48-ADAF-0EBA4271CC4F}" type="datetime4">
              <a:rPr lang="en-US" sz="1000" b="0">
                <a:latin typeface="Arial" charset="0"/>
                <a:cs typeface="Arial" charset="0"/>
              </a:rPr>
              <a:pPr eaLnBrk="1" hangingPunct="1"/>
              <a:t>May 8, 2016</a:t>
            </a:fld>
            <a:endParaRPr lang="en-US" sz="1000" b="0" dirty="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301625"/>
            <a:ext cx="8461375" cy="757238"/>
          </a:xfrm>
        </p:spPr>
        <p:txBody>
          <a:bodyPr>
            <a:normAutofit/>
          </a:bodyPr>
          <a:lstStyle/>
          <a:p>
            <a:pPr algn="ctr">
              <a:spcBef>
                <a:spcPts val="0"/>
              </a:spcBef>
              <a:buFont typeface="Arial"/>
              <a:buNone/>
              <a:defRPr/>
            </a:pPr>
            <a:r>
              <a:rPr lang="en-US" sz="2800" dirty="0" smtClean="0">
                <a:ea typeface="+mj-ea"/>
              </a:rPr>
              <a:t>Overview</a:t>
            </a:r>
            <a:endParaRPr lang="en-US" sz="2800" dirty="0">
              <a:ea typeface="+mj-ea"/>
            </a:endParaRPr>
          </a:p>
        </p:txBody>
      </p:sp>
      <p:sp>
        <p:nvSpPr>
          <p:cNvPr id="24578" name="Text Placeholder 4"/>
          <p:cNvSpPr>
            <a:spLocks noGrp="1"/>
          </p:cNvSpPr>
          <p:nvPr>
            <p:ph type="body" sz="quarter" idx="13"/>
          </p:nvPr>
        </p:nvSpPr>
        <p:spPr>
          <a:xfrm>
            <a:off x="349250" y="2274073"/>
            <a:ext cx="8477250" cy="3371353"/>
          </a:xfrm>
        </p:spPr>
        <p:txBody>
          <a:bodyPr>
            <a:normAutofit/>
          </a:bodyPr>
          <a:lstStyle/>
          <a:p>
            <a:pPr lvl="1">
              <a:lnSpc>
                <a:spcPct val="150000"/>
              </a:lnSpc>
              <a:spcBef>
                <a:spcPts val="1800"/>
              </a:spcBef>
              <a:buClr>
                <a:srgbClr val="404040"/>
              </a:buClr>
              <a:buSzPct val="70000"/>
              <a:buFont typeface="Arial" panose="020B0604020202020204" pitchFamily="34" charset="0"/>
              <a:buChar char="•"/>
              <a:tabLst>
                <a:tab pos="8402638" algn="r"/>
              </a:tabLst>
            </a:pPr>
            <a:r>
              <a:rPr lang="en-US" b="1" kern="1200" dirty="0" smtClean="0"/>
              <a:t>The World Bank Group Vendors</a:t>
            </a:r>
            <a:endParaRPr lang="en-US" b="1" kern="1200" dirty="0"/>
          </a:p>
          <a:p>
            <a:pPr lvl="1">
              <a:lnSpc>
                <a:spcPct val="150000"/>
              </a:lnSpc>
              <a:spcBef>
                <a:spcPts val="1800"/>
              </a:spcBef>
              <a:buClr>
                <a:srgbClr val="404040"/>
              </a:buClr>
              <a:buSzPct val="70000"/>
              <a:buFont typeface="Arial" panose="020B0604020202020204" pitchFamily="34" charset="0"/>
              <a:buChar char="•"/>
              <a:tabLst>
                <a:tab pos="8402638" algn="r"/>
              </a:tabLst>
            </a:pPr>
            <a:r>
              <a:rPr lang="en-US" b="1" kern="1200" dirty="0" smtClean="0"/>
              <a:t>What do we procure?</a:t>
            </a:r>
            <a:endParaRPr lang="en-US" b="1" kern="1200" dirty="0"/>
          </a:p>
          <a:p>
            <a:pPr lvl="1">
              <a:lnSpc>
                <a:spcPct val="150000"/>
              </a:lnSpc>
              <a:spcBef>
                <a:spcPts val="1800"/>
              </a:spcBef>
              <a:buClr>
                <a:srgbClr val="404040"/>
              </a:buClr>
              <a:buSzPct val="70000"/>
              <a:buFont typeface="Arial" panose="020B0604020202020204" pitchFamily="34" charset="0"/>
              <a:buChar char="•"/>
              <a:tabLst>
                <a:tab pos="8402638" algn="r"/>
              </a:tabLst>
            </a:pPr>
            <a:r>
              <a:rPr lang="en-US" b="1" kern="1200" dirty="0" smtClean="0"/>
              <a:t>How to do business with the WBG?</a:t>
            </a:r>
            <a:endParaRPr lang="en-US" b="1" kern="1200" dirty="0"/>
          </a:p>
          <a:p>
            <a:pPr lvl="1">
              <a:lnSpc>
                <a:spcPct val="150000"/>
              </a:lnSpc>
              <a:spcBef>
                <a:spcPts val="1800"/>
              </a:spcBef>
              <a:buClr>
                <a:srgbClr val="404040"/>
              </a:buClr>
              <a:buSzPct val="70000"/>
              <a:buFont typeface="Arial" panose="020B0604020202020204" pitchFamily="34" charset="0"/>
              <a:buChar char="•"/>
              <a:tabLst>
                <a:tab pos="8402638" algn="r"/>
              </a:tabLst>
            </a:pPr>
            <a:r>
              <a:rPr lang="en-US" b="1" kern="1200" dirty="0" smtClean="0"/>
              <a:t>Getting started – econsultant2</a:t>
            </a:r>
            <a:endParaRPr lang="en-US" b="1" kern="1200" dirty="0"/>
          </a:p>
          <a:p>
            <a:pPr lvl="1">
              <a:lnSpc>
                <a:spcPct val="150000"/>
              </a:lnSpc>
              <a:spcBef>
                <a:spcPts val="1800"/>
              </a:spcBef>
              <a:buClr>
                <a:srgbClr val="404040"/>
              </a:buClr>
              <a:buSzPct val="70000"/>
              <a:buFont typeface="Arial" panose="020B0604020202020204" pitchFamily="34" charset="0"/>
              <a:buChar char="•"/>
              <a:tabLst>
                <a:tab pos="8402638" algn="r"/>
              </a:tabLst>
            </a:pPr>
            <a:r>
              <a:rPr lang="en-US" b="1" kern="1200" dirty="0" smtClean="0"/>
              <a:t>More information</a:t>
            </a:r>
            <a:endParaRPr lang="en-US" b="1" kern="1200" dirty="0"/>
          </a:p>
        </p:txBody>
      </p:sp>
    </p:spTree>
    <p:extLst>
      <p:ext uri="{BB962C8B-B14F-4D97-AF65-F5344CB8AC3E}">
        <p14:creationId xmlns:p14="http://schemas.microsoft.com/office/powerpoint/2010/main" val="3513812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The World Bank Group Vendors</a:t>
            </a:r>
            <a:endParaRPr lang="en-US" dirty="0"/>
          </a:p>
        </p:txBody>
      </p:sp>
      <p:sp>
        <p:nvSpPr>
          <p:cNvPr id="6" name="Text Placeholder 4"/>
          <p:cNvSpPr txBox="1">
            <a:spLocks/>
          </p:cNvSpPr>
          <p:nvPr/>
        </p:nvSpPr>
        <p:spPr>
          <a:xfrm>
            <a:off x="349250" y="1598613"/>
            <a:ext cx="8477250" cy="4613275"/>
          </a:xfrm>
          <a:prstGeom prst="rect">
            <a:avLst/>
          </a:prstGeom>
        </p:spPr>
        <p:txBody>
          <a:bodyPr/>
          <a:lstStyle>
            <a:defPPr>
              <a:defRPr lang="en-US"/>
            </a:defPPr>
            <a:lvl1pPr marL="285750" indent="-285750" eaLnBrk="0" hangingPunct="0">
              <a:lnSpc>
                <a:spcPct val="150000"/>
              </a:lnSpc>
              <a:spcBef>
                <a:spcPts val="1800"/>
              </a:spcBef>
              <a:buClr>
                <a:srgbClr val="404040"/>
              </a:buClr>
              <a:buFont typeface="Arial" panose="020B0604020202020204" pitchFamily="34" charset="0"/>
              <a:buChar char="•"/>
              <a:defRPr>
                <a:solidFill>
                  <a:srgbClr val="595959"/>
                </a:solidFill>
                <a:latin typeface="Arial"/>
                <a:cs typeface="Arial"/>
              </a:defRPr>
            </a:lvl1pPr>
            <a:lvl2pPr marL="571500" lvl="1" indent="-285750" eaLnBrk="0" hangingPunct="0">
              <a:lnSpc>
                <a:spcPct val="110000"/>
              </a:lnSpc>
              <a:spcBef>
                <a:spcPts val="1200"/>
              </a:spcBef>
              <a:buClr>
                <a:srgbClr val="595959"/>
              </a:buClr>
              <a:buSzPct val="70000"/>
              <a:buFont typeface="Courier New" panose="02070309020205020404" pitchFamily="49" charset="0"/>
              <a:buChar char="o"/>
              <a:defRPr sz="1800" b="0" kern="0">
                <a:solidFill>
                  <a:schemeClr val="tx2">
                    <a:lumMod val="65000"/>
                    <a:lumOff val="35000"/>
                  </a:schemeClr>
                </a:solidFill>
                <a:latin typeface="Arial" charset="0"/>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indent="0" algn="just">
              <a:buNone/>
            </a:pPr>
            <a:r>
              <a:rPr lang="en-US" dirty="0"/>
              <a:t>The World Bank Group (WBG) procures goods and services to meet the needs of the World Bank Group following the principles of fairness, transparency, competition and overall best value. </a:t>
            </a:r>
            <a:endParaRPr lang="en-US" dirty="0" smtClean="0"/>
          </a:p>
          <a:p>
            <a:pPr marL="0" indent="0" algn="just">
              <a:buNone/>
            </a:pPr>
            <a:r>
              <a:rPr lang="en-US" dirty="0" smtClean="0"/>
              <a:t>The WBG is </a:t>
            </a:r>
            <a:r>
              <a:rPr lang="en-US" dirty="0"/>
              <a:t>committed to creating an environment that fosters open, global and transparent competition for the goods and services used by the Bank Group in its worldwide operations. </a:t>
            </a:r>
          </a:p>
          <a:p>
            <a:pPr marL="0" indent="0" algn="just">
              <a:buNone/>
            </a:pPr>
            <a:r>
              <a:rPr lang="en-US" dirty="0" smtClean="0"/>
              <a:t>We take </a:t>
            </a:r>
            <a:r>
              <a:rPr lang="en-US" dirty="0"/>
              <a:t>great care in the selection of </a:t>
            </a:r>
            <a:r>
              <a:rPr lang="en-US" dirty="0" smtClean="0"/>
              <a:t>our Vendors</a:t>
            </a:r>
            <a:r>
              <a:rPr lang="en-US" dirty="0"/>
              <a:t>.  Before any </a:t>
            </a:r>
            <a:r>
              <a:rPr lang="en-US" dirty="0" smtClean="0"/>
              <a:t>contract/purchase </a:t>
            </a:r>
            <a:r>
              <a:rPr lang="en-US" dirty="0"/>
              <a:t>order is issued or payment made, it is mandatory for Vendors to register with the WBG, meet the WBG’s Vendor Registration and Vendor Eligibility Guidelines and be reviewed against possible financial, conflict of interest and/or contractual risk considerations.  </a:t>
            </a:r>
            <a:endParaRPr lang="en-US" dirty="0" smtClean="0"/>
          </a:p>
          <a:p>
            <a:pPr marL="0" indent="0" algn="just">
              <a:buNone/>
            </a:pPr>
            <a:r>
              <a:rPr lang="en-US" dirty="0" smtClean="0"/>
              <a:t/>
            </a:r>
            <a:br>
              <a:rPr lang="en-US" dirty="0" smtClean="0"/>
            </a:br>
            <a:endParaRPr lang="en-US" dirty="0" smtClean="0"/>
          </a:p>
          <a:p>
            <a:pPr lvl="1" algn="just"/>
            <a:endParaRPr lang="en-US" dirty="0"/>
          </a:p>
        </p:txBody>
      </p:sp>
      <p:cxnSp>
        <p:nvCxnSpPr>
          <p:cNvPr id="5" name="Straight Connector 4"/>
          <p:cNvCxnSpPr/>
          <p:nvPr/>
        </p:nvCxnSpPr>
        <p:spPr bwMode="auto">
          <a:xfrm>
            <a:off x="190437" y="1137492"/>
            <a:ext cx="8763126" cy="0"/>
          </a:xfrm>
          <a:prstGeom prst="line">
            <a:avLst/>
          </a:prstGeom>
          <a:ln w="762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02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What do we procure ? </a:t>
            </a:r>
            <a:endParaRPr lang="en-US" dirty="0"/>
          </a:p>
        </p:txBody>
      </p:sp>
      <p:sp>
        <p:nvSpPr>
          <p:cNvPr id="6" name="Text Placeholder 4"/>
          <p:cNvSpPr txBox="1">
            <a:spLocks/>
          </p:cNvSpPr>
          <p:nvPr/>
        </p:nvSpPr>
        <p:spPr>
          <a:xfrm>
            <a:off x="349250" y="1598613"/>
            <a:ext cx="8477250" cy="4613275"/>
          </a:xfrm>
          <a:prstGeom prst="rect">
            <a:avLst/>
          </a:prstGeom>
        </p:spPr>
        <p:txBody>
          <a:bodyPr/>
          <a:lstStyle>
            <a:defPPr>
              <a:defRPr lang="en-US"/>
            </a:defPPr>
            <a:lvl1pPr marL="285750" indent="-285750" eaLnBrk="0" hangingPunct="0">
              <a:lnSpc>
                <a:spcPct val="150000"/>
              </a:lnSpc>
              <a:spcBef>
                <a:spcPts val="1800"/>
              </a:spcBef>
              <a:buClr>
                <a:srgbClr val="404040"/>
              </a:buClr>
              <a:buFont typeface="Arial" panose="020B0604020202020204" pitchFamily="34" charset="0"/>
              <a:buChar char="•"/>
              <a:defRPr>
                <a:solidFill>
                  <a:srgbClr val="595959"/>
                </a:solidFill>
                <a:latin typeface="Arial"/>
                <a:cs typeface="Arial"/>
              </a:defRPr>
            </a:lvl1pPr>
            <a:lvl2pPr marL="571500" lvl="1" indent="-285750" eaLnBrk="0" hangingPunct="0">
              <a:lnSpc>
                <a:spcPct val="110000"/>
              </a:lnSpc>
              <a:spcBef>
                <a:spcPts val="1200"/>
              </a:spcBef>
              <a:buClr>
                <a:srgbClr val="595959"/>
              </a:buClr>
              <a:buSzPct val="70000"/>
              <a:buFont typeface="Courier New" panose="02070309020205020404" pitchFamily="49" charset="0"/>
              <a:buChar char="o"/>
              <a:defRPr sz="1800" b="0" kern="0">
                <a:solidFill>
                  <a:schemeClr val="tx2">
                    <a:lumMod val="65000"/>
                    <a:lumOff val="35000"/>
                  </a:schemeClr>
                </a:solidFill>
                <a:latin typeface="Arial" charset="0"/>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endParaRPr lang="en-US" dirty="0"/>
          </a:p>
        </p:txBody>
      </p:sp>
      <p:cxnSp>
        <p:nvCxnSpPr>
          <p:cNvPr id="5" name="Straight Connector 4"/>
          <p:cNvCxnSpPr/>
          <p:nvPr/>
        </p:nvCxnSpPr>
        <p:spPr bwMode="auto">
          <a:xfrm>
            <a:off x="190437" y="1137492"/>
            <a:ext cx="8763126" cy="0"/>
          </a:xfrm>
          <a:prstGeom prst="line">
            <a:avLst/>
          </a:prstGeom>
          <a:ln w="762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56934" y="1755562"/>
            <a:ext cx="8316218" cy="3785652"/>
          </a:xfrm>
          <a:prstGeom prst="rect">
            <a:avLst/>
          </a:prstGeom>
        </p:spPr>
        <p:txBody>
          <a:bodyPr wrap="square">
            <a:spAutoFit/>
          </a:bodyPr>
          <a:lstStyle/>
          <a:p>
            <a:pPr>
              <a:lnSpc>
                <a:spcPct val="150000"/>
              </a:lnSpc>
            </a:pPr>
            <a:r>
              <a:rPr lang="en-US" dirty="0">
                <a:solidFill>
                  <a:srgbClr val="595959"/>
                </a:solidFill>
                <a:latin typeface="Arial"/>
                <a:cs typeface="Arial"/>
              </a:rPr>
              <a:t>The </a:t>
            </a:r>
            <a:r>
              <a:rPr lang="en-US" dirty="0" smtClean="0">
                <a:solidFill>
                  <a:srgbClr val="595959"/>
                </a:solidFill>
                <a:latin typeface="Arial"/>
                <a:cs typeface="Arial"/>
              </a:rPr>
              <a:t>WBG procures </a:t>
            </a:r>
            <a:r>
              <a:rPr lang="en-US" dirty="0">
                <a:solidFill>
                  <a:srgbClr val="595959"/>
                </a:solidFill>
                <a:latin typeface="Arial"/>
                <a:cs typeface="Arial"/>
              </a:rPr>
              <a:t>a wide variety of goods and services including, but not limited to: </a:t>
            </a:r>
          </a:p>
          <a:p>
            <a:pPr marL="742950" lvl="1" indent="-285750">
              <a:lnSpc>
                <a:spcPct val="150000"/>
              </a:lnSpc>
              <a:buFont typeface="Arial" panose="020B0604020202020204" pitchFamily="34" charset="0"/>
              <a:buChar char="•"/>
            </a:pPr>
            <a:r>
              <a:rPr lang="en-US" dirty="0" smtClean="0">
                <a:solidFill>
                  <a:srgbClr val="595959"/>
                </a:solidFill>
                <a:latin typeface="Arial"/>
                <a:cs typeface="Arial"/>
              </a:rPr>
              <a:t>Information </a:t>
            </a:r>
            <a:r>
              <a:rPr lang="en-US" dirty="0">
                <a:solidFill>
                  <a:srgbClr val="595959"/>
                </a:solidFill>
                <a:latin typeface="Arial"/>
                <a:cs typeface="Arial"/>
              </a:rPr>
              <a:t>Technology </a:t>
            </a:r>
          </a:p>
          <a:p>
            <a:pPr marL="742950" lvl="1" indent="-285750">
              <a:lnSpc>
                <a:spcPct val="150000"/>
              </a:lnSpc>
              <a:buFont typeface="Arial" panose="020B0604020202020204" pitchFamily="34" charset="0"/>
              <a:buChar char="•"/>
            </a:pPr>
            <a:r>
              <a:rPr lang="en-US" dirty="0" smtClean="0">
                <a:solidFill>
                  <a:srgbClr val="595959"/>
                </a:solidFill>
                <a:latin typeface="Arial"/>
                <a:cs typeface="Arial"/>
              </a:rPr>
              <a:t>Communications </a:t>
            </a:r>
            <a:r>
              <a:rPr lang="en-US" dirty="0">
                <a:solidFill>
                  <a:srgbClr val="595959"/>
                </a:solidFill>
                <a:latin typeface="Arial"/>
                <a:cs typeface="Arial"/>
              </a:rPr>
              <a:t>Equipment and Services </a:t>
            </a:r>
          </a:p>
          <a:p>
            <a:pPr marL="742950" lvl="1" indent="-285750">
              <a:lnSpc>
                <a:spcPct val="150000"/>
              </a:lnSpc>
              <a:buFont typeface="Arial" panose="020B0604020202020204" pitchFamily="34" charset="0"/>
              <a:buChar char="•"/>
            </a:pPr>
            <a:r>
              <a:rPr lang="en-US" dirty="0" smtClean="0">
                <a:solidFill>
                  <a:srgbClr val="595959"/>
                </a:solidFill>
                <a:latin typeface="Arial"/>
                <a:cs typeface="Arial"/>
              </a:rPr>
              <a:t>Professional </a:t>
            </a:r>
            <a:r>
              <a:rPr lang="en-US" dirty="0">
                <a:solidFill>
                  <a:srgbClr val="595959"/>
                </a:solidFill>
                <a:latin typeface="Arial"/>
                <a:cs typeface="Arial"/>
              </a:rPr>
              <a:t>&amp; Technical Consulting Services </a:t>
            </a:r>
          </a:p>
          <a:p>
            <a:pPr marL="742950" lvl="1" indent="-285750">
              <a:lnSpc>
                <a:spcPct val="150000"/>
              </a:lnSpc>
              <a:buFont typeface="Arial" panose="020B0604020202020204" pitchFamily="34" charset="0"/>
              <a:buChar char="•"/>
            </a:pPr>
            <a:r>
              <a:rPr lang="en-US" dirty="0" smtClean="0">
                <a:solidFill>
                  <a:srgbClr val="595959"/>
                </a:solidFill>
                <a:latin typeface="Arial"/>
                <a:cs typeface="Arial"/>
              </a:rPr>
              <a:t>Office </a:t>
            </a:r>
            <a:r>
              <a:rPr lang="en-US" dirty="0">
                <a:solidFill>
                  <a:srgbClr val="595959"/>
                </a:solidFill>
                <a:latin typeface="Arial"/>
                <a:cs typeface="Arial"/>
              </a:rPr>
              <a:t>Supplies, Paper &amp; Paper Products </a:t>
            </a:r>
          </a:p>
          <a:p>
            <a:pPr marL="742950" lvl="1" indent="-285750">
              <a:lnSpc>
                <a:spcPct val="150000"/>
              </a:lnSpc>
              <a:buFont typeface="Arial" panose="020B0604020202020204" pitchFamily="34" charset="0"/>
              <a:buChar char="•"/>
            </a:pPr>
            <a:r>
              <a:rPr lang="fr-FR" dirty="0" err="1" smtClean="0">
                <a:solidFill>
                  <a:srgbClr val="595959"/>
                </a:solidFill>
                <a:latin typeface="Arial"/>
                <a:cs typeface="Arial"/>
              </a:rPr>
              <a:t>Graphic</a:t>
            </a:r>
            <a:r>
              <a:rPr lang="fr-FR" dirty="0" smtClean="0">
                <a:solidFill>
                  <a:srgbClr val="595959"/>
                </a:solidFill>
                <a:latin typeface="Arial"/>
                <a:cs typeface="Arial"/>
              </a:rPr>
              <a:t> </a:t>
            </a:r>
            <a:r>
              <a:rPr lang="fr-FR" dirty="0">
                <a:solidFill>
                  <a:srgbClr val="595959"/>
                </a:solidFill>
                <a:latin typeface="Arial"/>
                <a:cs typeface="Arial"/>
              </a:rPr>
              <a:t>Design, Publications &amp; </a:t>
            </a:r>
            <a:r>
              <a:rPr lang="fr-FR" dirty="0" err="1">
                <a:solidFill>
                  <a:srgbClr val="595959"/>
                </a:solidFill>
                <a:latin typeface="Arial"/>
                <a:cs typeface="Arial"/>
              </a:rPr>
              <a:t>Print</a:t>
            </a:r>
            <a:r>
              <a:rPr lang="fr-FR" dirty="0">
                <a:solidFill>
                  <a:srgbClr val="595959"/>
                </a:solidFill>
                <a:latin typeface="Arial"/>
                <a:cs typeface="Arial"/>
              </a:rPr>
              <a:t> Services </a:t>
            </a:r>
          </a:p>
          <a:p>
            <a:pPr marL="742950" lvl="1" indent="-285750">
              <a:lnSpc>
                <a:spcPct val="150000"/>
              </a:lnSpc>
              <a:buFont typeface="Arial" panose="020B0604020202020204" pitchFamily="34" charset="0"/>
              <a:buChar char="•"/>
            </a:pPr>
            <a:r>
              <a:rPr lang="en-US" dirty="0" smtClean="0">
                <a:solidFill>
                  <a:srgbClr val="595959"/>
                </a:solidFill>
                <a:latin typeface="Arial"/>
                <a:cs typeface="Arial"/>
              </a:rPr>
              <a:t>Construction </a:t>
            </a:r>
            <a:r>
              <a:rPr lang="en-US" dirty="0">
                <a:solidFill>
                  <a:srgbClr val="595959"/>
                </a:solidFill>
                <a:latin typeface="Arial"/>
                <a:cs typeface="Arial"/>
              </a:rPr>
              <a:t>&amp; Renovation </a:t>
            </a:r>
          </a:p>
          <a:p>
            <a:pPr marL="742950" lvl="1" indent="-285750">
              <a:lnSpc>
                <a:spcPct val="150000"/>
              </a:lnSpc>
              <a:buFont typeface="Arial" panose="020B0604020202020204" pitchFamily="34" charset="0"/>
              <a:buChar char="•"/>
            </a:pPr>
            <a:r>
              <a:rPr lang="en-US" dirty="0" smtClean="0">
                <a:solidFill>
                  <a:srgbClr val="595959"/>
                </a:solidFill>
                <a:latin typeface="Arial"/>
                <a:cs typeface="Arial"/>
              </a:rPr>
              <a:t>Facilities </a:t>
            </a:r>
            <a:r>
              <a:rPr lang="en-US" dirty="0">
                <a:solidFill>
                  <a:srgbClr val="595959"/>
                </a:solidFill>
                <a:latin typeface="Arial"/>
                <a:cs typeface="Arial"/>
              </a:rPr>
              <a:t>Management Services &amp; Equipment </a:t>
            </a:r>
          </a:p>
          <a:p>
            <a:pPr marL="742950" lvl="1" indent="-285750">
              <a:lnSpc>
                <a:spcPct val="150000"/>
              </a:lnSpc>
              <a:buFont typeface="Arial" panose="020B0604020202020204" pitchFamily="34" charset="0"/>
              <a:buChar char="•"/>
            </a:pPr>
            <a:r>
              <a:rPr lang="en-US" dirty="0" smtClean="0">
                <a:solidFill>
                  <a:srgbClr val="595959"/>
                </a:solidFill>
                <a:latin typeface="Arial"/>
                <a:cs typeface="Arial"/>
              </a:rPr>
              <a:t>And </a:t>
            </a:r>
            <a:r>
              <a:rPr lang="en-US" dirty="0">
                <a:solidFill>
                  <a:srgbClr val="595959"/>
                </a:solidFill>
                <a:latin typeface="Arial"/>
                <a:cs typeface="Arial"/>
              </a:rPr>
              <a:t>Other Administrative Services </a:t>
            </a:r>
          </a:p>
        </p:txBody>
      </p:sp>
    </p:spTree>
    <p:extLst>
      <p:ext uri="{BB962C8B-B14F-4D97-AF65-F5344CB8AC3E}">
        <p14:creationId xmlns:p14="http://schemas.microsoft.com/office/powerpoint/2010/main" val="142144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How to do business with the WBG ?</a:t>
            </a:r>
            <a:endParaRPr lang="en-US" dirty="0"/>
          </a:p>
        </p:txBody>
      </p:sp>
      <p:sp>
        <p:nvSpPr>
          <p:cNvPr id="6" name="Text Placeholder 4"/>
          <p:cNvSpPr txBox="1">
            <a:spLocks/>
          </p:cNvSpPr>
          <p:nvPr/>
        </p:nvSpPr>
        <p:spPr>
          <a:xfrm>
            <a:off x="349250" y="1363437"/>
            <a:ext cx="8477250" cy="4848452"/>
          </a:xfrm>
          <a:prstGeom prst="rect">
            <a:avLst/>
          </a:prstGeom>
        </p:spPr>
        <p:txBody>
          <a:bodyPr/>
          <a:lstStyle>
            <a:defPPr>
              <a:defRPr lang="en-US"/>
            </a:defPPr>
            <a:lvl1pPr marL="285750" indent="-285750" eaLnBrk="0" hangingPunct="0">
              <a:lnSpc>
                <a:spcPct val="150000"/>
              </a:lnSpc>
              <a:spcBef>
                <a:spcPts val="1800"/>
              </a:spcBef>
              <a:buClr>
                <a:srgbClr val="404040"/>
              </a:buClr>
              <a:buFont typeface="Arial" panose="020B0604020202020204" pitchFamily="34" charset="0"/>
              <a:buChar char="•"/>
              <a:defRPr>
                <a:solidFill>
                  <a:srgbClr val="595959"/>
                </a:solidFill>
                <a:latin typeface="Arial"/>
                <a:cs typeface="Arial"/>
              </a:defRPr>
            </a:lvl1pPr>
            <a:lvl2pPr marL="571500" lvl="1" indent="-285750" eaLnBrk="0" hangingPunct="0">
              <a:lnSpc>
                <a:spcPct val="110000"/>
              </a:lnSpc>
              <a:spcBef>
                <a:spcPts val="1200"/>
              </a:spcBef>
              <a:buClr>
                <a:srgbClr val="595959"/>
              </a:buClr>
              <a:buSzPct val="70000"/>
              <a:buFont typeface="Courier New" panose="02070309020205020404" pitchFamily="49" charset="0"/>
              <a:buChar char="o"/>
              <a:defRPr sz="1800" b="0" kern="0">
                <a:solidFill>
                  <a:schemeClr val="tx2">
                    <a:lumMod val="65000"/>
                    <a:lumOff val="35000"/>
                  </a:schemeClr>
                </a:solidFill>
                <a:latin typeface="Arial" charset="0"/>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indent="0" algn="just">
              <a:buNone/>
            </a:pPr>
            <a:r>
              <a:rPr lang="en-US" dirty="0"/>
              <a:t>The WBG promotes open competition through its procurement process. Purchases made by the Bank Group follow a formal competitive bidding process whenever possible. Bank Group solicitations (Professional and technical consultancies) are advertised on “econsultant2”; the WBG solution for the selection of operational consultants. </a:t>
            </a:r>
          </a:p>
          <a:p>
            <a:pPr marL="0" indent="0">
              <a:buNone/>
            </a:pPr>
            <a:endParaRPr lang="en-US" b="0" dirty="0"/>
          </a:p>
          <a:p>
            <a:pPr marL="0" indent="0">
              <a:buNone/>
            </a:pPr>
            <a:endParaRPr lang="en-US" b="0" dirty="0" smtClean="0"/>
          </a:p>
          <a:p>
            <a:pPr marL="0" indent="0">
              <a:buNone/>
            </a:pPr>
            <a:endParaRPr lang="en-US" b="0" dirty="0"/>
          </a:p>
        </p:txBody>
      </p:sp>
      <p:cxnSp>
        <p:nvCxnSpPr>
          <p:cNvPr id="5" name="Straight Connector 4"/>
          <p:cNvCxnSpPr/>
          <p:nvPr/>
        </p:nvCxnSpPr>
        <p:spPr bwMode="auto">
          <a:xfrm>
            <a:off x="190437" y="1137492"/>
            <a:ext cx="8763126" cy="0"/>
          </a:xfrm>
          <a:prstGeom prst="line">
            <a:avLst/>
          </a:prstGeom>
          <a:ln w="762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349250" y="3207622"/>
            <a:ext cx="5742279" cy="3465385"/>
          </a:xfrm>
          <a:prstGeom prst="rect">
            <a:avLst/>
          </a:prstGeom>
        </p:spPr>
      </p:pic>
    </p:spTree>
    <p:extLst>
      <p:ext uri="{BB962C8B-B14F-4D97-AF65-F5344CB8AC3E}">
        <p14:creationId xmlns:p14="http://schemas.microsoft.com/office/powerpoint/2010/main" val="200914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How to do business with the WBG ? </a:t>
            </a:r>
            <a:endParaRPr lang="en-US" dirty="0"/>
          </a:p>
        </p:txBody>
      </p:sp>
      <p:sp>
        <p:nvSpPr>
          <p:cNvPr id="6" name="Text Placeholder 4"/>
          <p:cNvSpPr txBox="1">
            <a:spLocks/>
          </p:cNvSpPr>
          <p:nvPr/>
        </p:nvSpPr>
        <p:spPr>
          <a:xfrm>
            <a:off x="349250" y="1352949"/>
            <a:ext cx="8477250" cy="4613275"/>
          </a:xfrm>
          <a:prstGeom prst="rect">
            <a:avLst/>
          </a:prstGeom>
        </p:spPr>
        <p:txBody>
          <a:bodyPr/>
          <a:lstStyle>
            <a:defPPr>
              <a:defRPr lang="en-US"/>
            </a:defPPr>
            <a:lvl1pPr marL="285750" indent="-285750" eaLnBrk="0" hangingPunct="0">
              <a:lnSpc>
                <a:spcPct val="150000"/>
              </a:lnSpc>
              <a:spcBef>
                <a:spcPts val="1800"/>
              </a:spcBef>
              <a:buClr>
                <a:srgbClr val="404040"/>
              </a:buClr>
              <a:buFont typeface="Arial" panose="020B0604020202020204" pitchFamily="34" charset="0"/>
              <a:buChar char="•"/>
              <a:defRPr>
                <a:solidFill>
                  <a:srgbClr val="595959"/>
                </a:solidFill>
                <a:latin typeface="Arial"/>
                <a:cs typeface="Arial"/>
              </a:defRPr>
            </a:lvl1pPr>
            <a:lvl2pPr marL="571500" lvl="1" indent="-285750" eaLnBrk="0" hangingPunct="0">
              <a:lnSpc>
                <a:spcPct val="110000"/>
              </a:lnSpc>
              <a:spcBef>
                <a:spcPts val="1200"/>
              </a:spcBef>
              <a:buClr>
                <a:srgbClr val="595959"/>
              </a:buClr>
              <a:buSzPct val="70000"/>
              <a:buFont typeface="Courier New" panose="02070309020205020404" pitchFamily="49" charset="0"/>
              <a:buChar char="o"/>
              <a:defRPr sz="1800" b="0" kern="0">
                <a:solidFill>
                  <a:schemeClr val="tx2">
                    <a:lumMod val="65000"/>
                    <a:lumOff val="35000"/>
                  </a:schemeClr>
                </a:solidFill>
                <a:latin typeface="Arial" charset="0"/>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indent="0" algn="just">
              <a:buNone/>
            </a:pPr>
            <a:r>
              <a:rPr lang="en-US" dirty="0"/>
              <a:t>The Bank Group’s terms and conditions are posted on the econsultant2 (ec2). It is the vendor’s responsibility to review the terms and conditions prior to bidding, accepting an order, rendering services or shipping goods to the WBG. </a:t>
            </a:r>
          </a:p>
          <a:p>
            <a:pPr marL="0" indent="0" algn="just">
              <a:buNone/>
            </a:pPr>
            <a:r>
              <a:rPr lang="en-US" dirty="0"/>
              <a:t>Vendors do not need to be registered to participate in the Bank Group solicitation process, however, in order to receive a contract award they must be “Approved”, which requires completion of a Vendor Registration form, meeting all eligibility requirements and providing all required documentation. Completion of a Vendor Registration application, however, does not guarantee that a vendor will be approved. Once a vendor is approved it is added to the WBG Vendor Master File. </a:t>
            </a:r>
          </a:p>
          <a:p>
            <a:pPr marL="0" indent="0" algn="just">
              <a:buNone/>
            </a:pPr>
            <a:r>
              <a:rPr lang="en-US" dirty="0"/>
              <a:t>Only responsible vendors are eligible to receive WBG contracts. Vendors found to be non-responsible may be excluded from future contract awards.</a:t>
            </a:r>
          </a:p>
        </p:txBody>
      </p:sp>
      <p:cxnSp>
        <p:nvCxnSpPr>
          <p:cNvPr id="5" name="Straight Connector 4"/>
          <p:cNvCxnSpPr/>
          <p:nvPr/>
        </p:nvCxnSpPr>
        <p:spPr bwMode="auto">
          <a:xfrm>
            <a:off x="190437" y="1137492"/>
            <a:ext cx="8763126" cy="0"/>
          </a:xfrm>
          <a:prstGeom prst="line">
            <a:avLst/>
          </a:prstGeom>
          <a:ln w="762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377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Getting started – ec2</a:t>
            </a:r>
            <a:endParaRPr lang="en-US" dirty="0"/>
          </a:p>
        </p:txBody>
      </p:sp>
      <p:sp>
        <p:nvSpPr>
          <p:cNvPr id="6" name="Text Placeholder 4"/>
          <p:cNvSpPr txBox="1">
            <a:spLocks/>
          </p:cNvSpPr>
          <p:nvPr/>
        </p:nvSpPr>
        <p:spPr>
          <a:xfrm>
            <a:off x="349250" y="1598613"/>
            <a:ext cx="8477250" cy="4613275"/>
          </a:xfrm>
          <a:prstGeom prst="rect">
            <a:avLst/>
          </a:prstGeom>
        </p:spPr>
        <p:txBody>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lvl="1" indent="0">
              <a:spcBef>
                <a:spcPts val="1200"/>
              </a:spcBef>
              <a:buSzPct val="70000"/>
              <a:buNone/>
            </a:pPr>
            <a:r>
              <a:rPr lang="en-US" dirty="0"/>
              <a:t>To get started, click register new firm:</a:t>
            </a:r>
          </a:p>
          <a:p>
            <a:pPr lvl="1" indent="0">
              <a:spcBef>
                <a:spcPts val="1200"/>
              </a:spcBef>
              <a:buSzPct val="70000"/>
              <a:buNone/>
            </a:pPr>
            <a:endParaRPr lang="en-US" sz="1800" b="0" kern="0" dirty="0">
              <a:solidFill>
                <a:schemeClr val="tx2">
                  <a:lumMod val="65000"/>
                  <a:lumOff val="35000"/>
                </a:schemeClr>
              </a:solidFill>
              <a:latin typeface="Arial" charset="0"/>
            </a:endParaRPr>
          </a:p>
          <a:p>
            <a:pPr lvl="1" indent="0">
              <a:spcBef>
                <a:spcPts val="1200"/>
              </a:spcBef>
              <a:buSzPct val="70000"/>
              <a:buNone/>
            </a:pPr>
            <a:endParaRPr lang="en-US" sz="1800" b="0" kern="0" dirty="0" smtClean="0">
              <a:solidFill>
                <a:schemeClr val="tx2">
                  <a:lumMod val="65000"/>
                  <a:lumOff val="35000"/>
                </a:schemeClr>
              </a:solidFill>
              <a:latin typeface="Arial" charset="0"/>
            </a:endParaRPr>
          </a:p>
          <a:p>
            <a:pPr lvl="1" indent="0">
              <a:spcBef>
                <a:spcPts val="1200"/>
              </a:spcBef>
              <a:buSzPct val="70000"/>
              <a:buNone/>
            </a:pPr>
            <a:endParaRPr lang="en-US" sz="1800" b="0" kern="0" dirty="0">
              <a:solidFill>
                <a:schemeClr val="tx2">
                  <a:lumMod val="65000"/>
                  <a:lumOff val="35000"/>
                </a:schemeClr>
              </a:solidFill>
              <a:latin typeface="Arial" charset="0"/>
            </a:endParaRPr>
          </a:p>
          <a:p>
            <a:pPr lvl="1" indent="0">
              <a:spcBef>
                <a:spcPts val="1200"/>
              </a:spcBef>
              <a:buSzPct val="70000"/>
              <a:buNone/>
            </a:pPr>
            <a:endParaRPr lang="en-US" sz="1800" b="0" kern="0" dirty="0" smtClean="0">
              <a:solidFill>
                <a:schemeClr val="tx2">
                  <a:lumMod val="65000"/>
                  <a:lumOff val="35000"/>
                </a:schemeClr>
              </a:solidFill>
              <a:latin typeface="Arial" charset="0"/>
            </a:endParaRPr>
          </a:p>
          <a:p>
            <a:pPr lvl="1" indent="0">
              <a:spcBef>
                <a:spcPts val="1200"/>
              </a:spcBef>
              <a:buSzPct val="70000"/>
              <a:buNone/>
            </a:pPr>
            <a:endParaRPr lang="en-US" dirty="0" smtClean="0"/>
          </a:p>
          <a:p>
            <a:pPr lvl="1" indent="0">
              <a:spcBef>
                <a:spcPts val="1200"/>
              </a:spcBef>
              <a:buSzPct val="70000"/>
              <a:buNone/>
            </a:pPr>
            <a:r>
              <a:rPr lang="en-US" dirty="0" smtClean="0"/>
              <a:t>Then </a:t>
            </a:r>
            <a:r>
              <a:rPr lang="en-US" dirty="0"/>
              <a:t>fill the form and submit. </a:t>
            </a:r>
            <a:r>
              <a:rPr lang="en-US" dirty="0" smtClean="0"/>
              <a:t>You </a:t>
            </a:r>
            <a:r>
              <a:rPr lang="en-US" dirty="0"/>
              <a:t>will </a:t>
            </a:r>
            <a:r>
              <a:rPr lang="en-US" dirty="0" smtClean="0"/>
              <a:t>get</a:t>
            </a:r>
          </a:p>
          <a:p>
            <a:pPr lvl="1" indent="0">
              <a:spcBef>
                <a:spcPts val="1200"/>
              </a:spcBef>
              <a:buSzPct val="70000"/>
              <a:buNone/>
            </a:pPr>
            <a:r>
              <a:rPr lang="en-US" dirty="0" smtClean="0"/>
              <a:t>an e-mail</a:t>
            </a:r>
            <a:r>
              <a:rPr lang="en-US" dirty="0"/>
              <a:t> </a:t>
            </a:r>
            <a:r>
              <a:rPr lang="en-US" dirty="0" smtClean="0"/>
              <a:t>with a new temporary </a:t>
            </a:r>
            <a:r>
              <a:rPr lang="en-US" dirty="0"/>
              <a:t>password.  </a:t>
            </a:r>
          </a:p>
          <a:p>
            <a:pPr lvl="1" indent="0">
              <a:spcBef>
                <a:spcPts val="1200"/>
              </a:spcBef>
              <a:buSzPct val="70000"/>
              <a:buNone/>
            </a:pPr>
            <a:r>
              <a:rPr lang="en-US" sz="1800" b="0" kern="0" dirty="0" smtClean="0">
                <a:solidFill>
                  <a:schemeClr val="tx2">
                    <a:lumMod val="65000"/>
                    <a:lumOff val="35000"/>
                  </a:schemeClr>
                </a:solidFill>
                <a:latin typeface="Arial" charset="0"/>
              </a:rPr>
              <a:t> </a:t>
            </a:r>
          </a:p>
          <a:p>
            <a:pPr lvl="1" indent="0">
              <a:spcBef>
                <a:spcPts val="1200"/>
              </a:spcBef>
              <a:buSzPct val="70000"/>
              <a:buNone/>
            </a:pPr>
            <a:endParaRPr lang="en-US" sz="1800" b="0" kern="0" dirty="0" smtClean="0">
              <a:solidFill>
                <a:schemeClr val="tx2">
                  <a:lumMod val="65000"/>
                  <a:lumOff val="35000"/>
                </a:schemeClr>
              </a:solidFill>
              <a:latin typeface="Arial" charset="0"/>
            </a:endParaRPr>
          </a:p>
        </p:txBody>
      </p:sp>
      <p:cxnSp>
        <p:nvCxnSpPr>
          <p:cNvPr id="5" name="Straight Connector 4"/>
          <p:cNvCxnSpPr/>
          <p:nvPr/>
        </p:nvCxnSpPr>
        <p:spPr bwMode="auto">
          <a:xfrm>
            <a:off x="190437" y="1137492"/>
            <a:ext cx="8763126" cy="0"/>
          </a:xfrm>
          <a:prstGeom prst="line">
            <a:avLst/>
          </a:prstGeom>
          <a:ln w="762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901411" y="2058631"/>
            <a:ext cx="3789308" cy="1830980"/>
          </a:xfrm>
          <a:prstGeom prst="rect">
            <a:avLst/>
          </a:prstGeom>
        </p:spPr>
      </p:pic>
      <p:pic>
        <p:nvPicPr>
          <p:cNvPr id="4" name="Picture 3"/>
          <p:cNvPicPr>
            <a:picLocks noChangeAspect="1"/>
          </p:cNvPicPr>
          <p:nvPr/>
        </p:nvPicPr>
        <p:blipFill>
          <a:blip r:embed="rId3"/>
          <a:stretch>
            <a:fillRect/>
          </a:stretch>
        </p:blipFill>
        <p:spPr>
          <a:xfrm>
            <a:off x="4814470" y="1477121"/>
            <a:ext cx="3747831" cy="4655308"/>
          </a:xfrm>
          <a:prstGeom prst="rect">
            <a:avLst/>
          </a:prstGeom>
        </p:spPr>
      </p:pic>
    </p:spTree>
    <p:extLst>
      <p:ext uri="{BB962C8B-B14F-4D97-AF65-F5344CB8AC3E}">
        <p14:creationId xmlns:p14="http://schemas.microsoft.com/office/powerpoint/2010/main" val="405236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Getting started – ec2</a:t>
            </a:r>
            <a:endParaRPr lang="en-US" dirty="0"/>
          </a:p>
        </p:txBody>
      </p:sp>
      <p:sp>
        <p:nvSpPr>
          <p:cNvPr id="6" name="Text Placeholder 4"/>
          <p:cNvSpPr txBox="1">
            <a:spLocks/>
          </p:cNvSpPr>
          <p:nvPr/>
        </p:nvSpPr>
        <p:spPr>
          <a:xfrm>
            <a:off x="349250" y="1598613"/>
            <a:ext cx="8477250" cy="4613275"/>
          </a:xfrm>
          <a:prstGeom prst="rect">
            <a:avLst/>
          </a:prstGeom>
        </p:spPr>
        <p:txBody>
          <a:bodyPr/>
          <a:lstStyle>
            <a:defPPr>
              <a:defRPr lang="en-US"/>
            </a:defPPr>
            <a:lvl1pPr marL="285750" indent="-285750" eaLnBrk="0" hangingPunct="0">
              <a:lnSpc>
                <a:spcPct val="150000"/>
              </a:lnSpc>
              <a:spcBef>
                <a:spcPts val="1800"/>
              </a:spcBef>
              <a:buClr>
                <a:srgbClr val="404040"/>
              </a:buClr>
              <a:buFont typeface="Arial" panose="020B0604020202020204" pitchFamily="34" charset="0"/>
              <a:buChar char="•"/>
              <a:defRPr>
                <a:solidFill>
                  <a:srgbClr val="595959"/>
                </a:solidFill>
                <a:latin typeface="Arial"/>
                <a:cs typeface="Arial"/>
              </a:defRPr>
            </a:lvl1pPr>
            <a:lvl2pPr marL="285750" lvl="1" indent="-285750" eaLnBrk="0" hangingPunct="0">
              <a:lnSpc>
                <a:spcPct val="150000"/>
              </a:lnSpc>
              <a:spcBef>
                <a:spcPts val="1800"/>
              </a:spcBef>
              <a:buClr>
                <a:srgbClr val="404040"/>
              </a:buClr>
              <a:buSzPct val="70000"/>
              <a:buFont typeface="Arial" panose="020B0604020202020204" pitchFamily="34"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indent="0">
              <a:buNone/>
            </a:pPr>
            <a:r>
              <a:rPr lang="en-US" dirty="0" smtClean="0"/>
              <a:t>All </a:t>
            </a:r>
            <a:r>
              <a:rPr lang="en-US" dirty="0"/>
              <a:t>publicly advertised opportunities show here: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a:t> </a:t>
            </a:r>
          </a:p>
          <a:p>
            <a:pPr marL="0" indent="0">
              <a:buNone/>
            </a:pPr>
            <a:endParaRPr lang="en-US" dirty="0" smtClean="0"/>
          </a:p>
          <a:p>
            <a:pPr marL="0" indent="0">
              <a:buNone/>
            </a:pPr>
            <a:r>
              <a:rPr lang="en-US" dirty="0" smtClean="0"/>
              <a:t>You </a:t>
            </a:r>
            <a:r>
              <a:rPr lang="en-US" dirty="0"/>
              <a:t>can sort by any column by clicking the heading. </a:t>
            </a:r>
          </a:p>
          <a:p>
            <a:pPr marL="0" indent="0">
              <a:buNone/>
            </a:pPr>
            <a:r>
              <a:rPr lang="en-US" dirty="0">
                <a:solidFill>
                  <a:srgbClr val="FF0000"/>
                </a:solidFill>
              </a:rPr>
              <a:t>*** You do not have to be logged in to view advertisements </a:t>
            </a:r>
          </a:p>
        </p:txBody>
      </p:sp>
      <p:cxnSp>
        <p:nvCxnSpPr>
          <p:cNvPr id="5" name="Straight Connector 4"/>
          <p:cNvCxnSpPr/>
          <p:nvPr/>
        </p:nvCxnSpPr>
        <p:spPr bwMode="auto">
          <a:xfrm>
            <a:off x="190437" y="1137492"/>
            <a:ext cx="8763126" cy="0"/>
          </a:xfrm>
          <a:prstGeom prst="line">
            <a:avLst/>
          </a:prstGeom>
          <a:ln w="762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22187" y="2241583"/>
            <a:ext cx="5068650" cy="2307110"/>
          </a:xfrm>
          <a:prstGeom prst="rect">
            <a:avLst/>
          </a:prstGeom>
        </p:spPr>
      </p:pic>
      <p:pic>
        <p:nvPicPr>
          <p:cNvPr id="4" name="Picture 3"/>
          <p:cNvPicPr>
            <a:picLocks noChangeAspect="1"/>
          </p:cNvPicPr>
          <p:nvPr/>
        </p:nvPicPr>
        <p:blipFill>
          <a:blip r:embed="rId3"/>
          <a:stretch>
            <a:fillRect/>
          </a:stretch>
        </p:blipFill>
        <p:spPr>
          <a:xfrm>
            <a:off x="5118543" y="1598613"/>
            <a:ext cx="3835020" cy="3593994"/>
          </a:xfrm>
          <a:prstGeom prst="rect">
            <a:avLst/>
          </a:prstGeom>
        </p:spPr>
      </p:pic>
    </p:spTree>
    <p:extLst>
      <p:ext uri="{BB962C8B-B14F-4D97-AF65-F5344CB8AC3E}">
        <p14:creationId xmlns:p14="http://schemas.microsoft.com/office/powerpoint/2010/main" val="4040902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More information</a:t>
            </a:r>
            <a:endParaRPr lang="en-US" dirty="0"/>
          </a:p>
        </p:txBody>
      </p:sp>
      <p:sp>
        <p:nvSpPr>
          <p:cNvPr id="6" name="Text Placeholder 4"/>
          <p:cNvSpPr txBox="1">
            <a:spLocks/>
          </p:cNvSpPr>
          <p:nvPr/>
        </p:nvSpPr>
        <p:spPr>
          <a:xfrm>
            <a:off x="349250" y="1598613"/>
            <a:ext cx="8477250" cy="4613275"/>
          </a:xfrm>
          <a:prstGeom prst="rect">
            <a:avLst/>
          </a:prstGeom>
        </p:spPr>
        <p:txBody>
          <a:bodyPr/>
          <a:lstStyle>
            <a:defPPr>
              <a:defRPr lang="en-US"/>
            </a:defPPr>
            <a:lvl1pPr marL="285750" indent="-285750" eaLnBrk="0" hangingPunct="0">
              <a:lnSpc>
                <a:spcPct val="150000"/>
              </a:lnSpc>
              <a:spcBef>
                <a:spcPts val="1800"/>
              </a:spcBef>
              <a:buClr>
                <a:srgbClr val="404040"/>
              </a:buClr>
              <a:buFont typeface="Arial" panose="020B0604020202020204" pitchFamily="34" charset="0"/>
              <a:buChar char="•"/>
              <a:defRPr>
                <a:solidFill>
                  <a:srgbClr val="595959"/>
                </a:solidFill>
                <a:latin typeface="Arial"/>
                <a:cs typeface="Arial"/>
              </a:defRPr>
            </a:lvl1pPr>
            <a:lvl2pPr marL="285750" lvl="1" indent="-285750" eaLnBrk="0" hangingPunct="0">
              <a:lnSpc>
                <a:spcPct val="150000"/>
              </a:lnSpc>
              <a:spcBef>
                <a:spcPts val="1800"/>
              </a:spcBef>
              <a:buClr>
                <a:srgbClr val="404040"/>
              </a:buClr>
              <a:buSzPct val="70000"/>
              <a:buFont typeface="Arial" panose="020B0604020202020204" pitchFamily="34"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indent="0">
              <a:buNone/>
            </a:pPr>
            <a:r>
              <a:rPr lang="en-US" dirty="0" smtClean="0"/>
              <a:t>For more information: </a:t>
            </a:r>
          </a:p>
          <a:p>
            <a:pPr marL="0" indent="0">
              <a:buNone/>
            </a:pPr>
            <a:r>
              <a:rPr lang="en-US" dirty="0" smtClean="0"/>
              <a:t>Please visit</a:t>
            </a:r>
            <a:r>
              <a:rPr lang="en-US" dirty="0"/>
              <a:t>: </a:t>
            </a:r>
            <a:r>
              <a:rPr lang="en-US" dirty="0">
                <a:hlinkClick r:id="rId2"/>
              </a:rPr>
              <a:t>http://web.worldbank.org/WBSITE/EXTERNAL/OPPORTUNITIES/EXTCORPPROCUREMENT/0,,</a:t>
            </a:r>
            <a:r>
              <a:rPr lang="en-US" dirty="0" smtClean="0">
                <a:hlinkClick r:id="rId2"/>
              </a:rPr>
              <a:t>contentMDK:20207522~menuPK:7092655~pagePK:64147231~piPK:64147158~theSitePK:438017,00.html</a:t>
            </a:r>
            <a:r>
              <a:rPr lang="en-US" dirty="0" smtClean="0"/>
              <a:t> </a:t>
            </a:r>
          </a:p>
          <a:p>
            <a:pPr marL="0" indent="0">
              <a:buNone/>
            </a:pPr>
            <a:r>
              <a:rPr lang="en-US" dirty="0" smtClean="0"/>
              <a:t>Or access ec2 and contact us!</a:t>
            </a:r>
          </a:p>
          <a:p>
            <a:pPr marL="0" indent="0">
              <a:buNone/>
            </a:pPr>
            <a:endParaRPr lang="en-US" dirty="0" smtClean="0"/>
          </a:p>
        </p:txBody>
      </p:sp>
      <p:cxnSp>
        <p:nvCxnSpPr>
          <p:cNvPr id="5" name="Straight Connector 4"/>
          <p:cNvCxnSpPr/>
          <p:nvPr/>
        </p:nvCxnSpPr>
        <p:spPr bwMode="auto">
          <a:xfrm>
            <a:off x="190437" y="1137492"/>
            <a:ext cx="8763126" cy="0"/>
          </a:xfrm>
          <a:prstGeom prst="line">
            <a:avLst/>
          </a:prstGeom>
          <a:ln w="762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4890052" y="3364120"/>
            <a:ext cx="3792771" cy="2671872"/>
          </a:xfrm>
          <a:prstGeom prst="rect">
            <a:avLst/>
          </a:prstGeom>
        </p:spPr>
      </p:pic>
      <p:pic>
        <p:nvPicPr>
          <p:cNvPr id="8" name="Picture 7"/>
          <p:cNvPicPr>
            <a:picLocks noChangeAspect="1"/>
          </p:cNvPicPr>
          <p:nvPr/>
        </p:nvPicPr>
        <p:blipFill>
          <a:blip r:embed="rId4"/>
          <a:stretch>
            <a:fillRect/>
          </a:stretch>
        </p:blipFill>
        <p:spPr>
          <a:xfrm>
            <a:off x="450242" y="4360563"/>
            <a:ext cx="4169466" cy="2120187"/>
          </a:xfrm>
          <a:prstGeom prst="rect">
            <a:avLst/>
          </a:prstGeom>
        </p:spPr>
      </p:pic>
    </p:spTree>
    <p:extLst>
      <p:ext uri="{BB962C8B-B14F-4D97-AF65-F5344CB8AC3E}">
        <p14:creationId xmlns:p14="http://schemas.microsoft.com/office/powerpoint/2010/main" val="2301233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IFC Fixed Logo</Template>
  <TotalTime>6964</TotalTime>
  <Words>476</Words>
  <Application>Microsoft Office PowerPoint</Application>
  <PresentationFormat>On-screen Show (4:3)</PresentationFormat>
  <Paragraphs>54</Paragraphs>
  <Slides>9</Slides>
  <Notes>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9</vt:i4>
      </vt:variant>
    </vt:vector>
  </HeadingPairs>
  <TitlesOfParts>
    <vt:vector size="28" baseType="lpstr">
      <vt:lpstr>ＭＳ Ｐゴシック</vt:lpstr>
      <vt:lpstr>Andes ExtraLight</vt:lpstr>
      <vt:lpstr>Arial</vt:lpstr>
      <vt:lpstr>Arial Bold</vt:lpstr>
      <vt:lpstr>Courier New</vt:lpstr>
      <vt:lpstr>Times New Roman</vt:lpstr>
      <vt:lpstr>Trebuchet MS</vt:lpstr>
      <vt:lpstr>Wingdings</vt: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World Bank Group Vendors</vt:lpstr>
      <vt:lpstr>Overview</vt:lpstr>
      <vt:lpstr>The World Bank Group Vendors</vt:lpstr>
      <vt:lpstr>What do we procure ? </vt:lpstr>
      <vt:lpstr>How to do business with the WBG ?</vt:lpstr>
      <vt:lpstr>How to do business with the WBG ? </vt:lpstr>
      <vt:lpstr>Getting started – ec2</vt:lpstr>
      <vt:lpstr>Getting started – ec2</vt:lpstr>
      <vt:lpstr>More information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Hady Mohamed Nabil Zaky Mohame Agina</cp:lastModifiedBy>
  <cp:revision>107</cp:revision>
  <cp:lastPrinted>2014-06-13T17:21:24Z</cp:lastPrinted>
  <dcterms:created xsi:type="dcterms:W3CDTF">2014-08-08T18:45:38Z</dcterms:created>
  <dcterms:modified xsi:type="dcterms:W3CDTF">2016-05-08T11:35:13Z</dcterms:modified>
</cp:coreProperties>
</file>